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75" r:id="rId1"/>
    <p:sldMasterId id="2147483676" r:id="rId2"/>
  </p:sldMasterIdLst>
  <p:notesMasterIdLst>
    <p:notesMasterId r:id="rId3"/>
  </p:notesMasterIdLst>
  <p:sldIdLst>
    <p:sldId id="256" r:id="rId4"/>
    <p:sldId id="294" r:id="rId5"/>
    <p:sldId id="284" r:id="rId6"/>
    <p:sldId id="304" r:id="rId7"/>
    <p:sldId id="305" r:id="rId8"/>
    <p:sldId id="431" r:id="rId9"/>
    <p:sldId id="401" r:id="rId10"/>
    <p:sldId id="403" r:id="rId11"/>
    <p:sldId id="404" r:id="rId12"/>
    <p:sldId id="460" r:id="rId13"/>
    <p:sldId id="402" r:id="rId14"/>
    <p:sldId id="405" r:id="rId15"/>
    <p:sldId id="407" r:id="rId16"/>
    <p:sldId id="408" r:id="rId17"/>
    <p:sldId id="409" r:id="rId18"/>
    <p:sldId id="411" r:id="rId19"/>
    <p:sldId id="410" r:id="rId20"/>
    <p:sldId id="461" r:id="rId21"/>
    <p:sldId id="462" r:id="rId22"/>
    <p:sldId id="413" r:id="rId23"/>
    <p:sldId id="418" r:id="rId24"/>
    <p:sldId id="419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307" r:id="rId33"/>
    <p:sldId id="430" r:id="rId34"/>
    <p:sldId id="414" r:id="rId35"/>
    <p:sldId id="452" r:id="rId36"/>
    <p:sldId id="453" r:id="rId37"/>
    <p:sldId id="455" r:id="rId38"/>
    <p:sldId id="456" r:id="rId39"/>
    <p:sldId id="457" r:id="rId40"/>
    <p:sldId id="458" r:id="rId41"/>
    <p:sldId id="459" r:id="rId42"/>
    <p:sldId id="463" r:id="rId43"/>
    <p:sldId id="464" r:id="rId44"/>
    <p:sldId id="465" r:id="rId45"/>
    <p:sldId id="437" r:id="rId46"/>
    <p:sldId id="438" r:id="rId47"/>
    <p:sldId id="439" r:id="rId48"/>
    <p:sldId id="442" r:id="rId49"/>
    <p:sldId id="443" r:id="rId50"/>
    <p:sldId id="444" r:id="rId51"/>
    <p:sldId id="435" r:id="rId52"/>
    <p:sldId id="432" r:id="rId53"/>
    <p:sldId id="434" r:id="rId54"/>
    <p:sldId id="447" r:id="rId55"/>
    <p:sldId id="466" r:id="rId56"/>
    <p:sldId id="451" r:id="rId5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458" autoAdjust="0"/>
  </p:normalViewPr>
  <p:slideViewPr>
    <p:cSldViewPr snapToGrid="0">
      <p:cViewPr varScale="1">
        <p:scale>
          <a:sx n="100" d="100"/>
          <a:sy n="100" d="100"/>
        </p:scale>
        <p:origin x="96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3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D9-4287-9401-BCE2BEAAEE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D9-4287-9401-BCE2BEAAEE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D9-4287-9401-BCE2BEAAE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4053024"/>
        <c:axId val="734054688"/>
      </c:lineChart>
      <c:catAx>
        <c:axId val="73405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4054688"/>
        <c:crosses val="autoZero"/>
        <c:auto val="1"/>
        <c:lblAlgn val="ctr"/>
        <c:lblOffset val="100"/>
        <c:noMultiLvlLbl val="0"/>
      </c:catAx>
      <c:valAx>
        <c:axId val="73405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405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2" name="Google Shape;122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88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10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12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48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08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2712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50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242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699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27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slideLayout" Target="../slideLayouts/slideLayout19.xml"  /><Relationship Id="rId11" Type="http://schemas.openxmlformats.org/officeDocument/2006/relationships/theme" Target="../theme/theme2.xml"  /><Relationship Id="rId2" Type="http://schemas.openxmlformats.org/officeDocument/2006/relationships/slideLayout" Target="../slideLayouts/slideLayout11.xml"  /><Relationship Id="rId3" Type="http://schemas.openxmlformats.org/officeDocument/2006/relationships/slideLayout" Target="../slideLayouts/slideLayout12.xml"  /><Relationship Id="rId4" Type="http://schemas.openxmlformats.org/officeDocument/2006/relationships/slideLayout" Target="../slideLayouts/slideLayout13.xml"  /><Relationship Id="rId5" Type="http://schemas.openxmlformats.org/officeDocument/2006/relationships/slideLayout" Target="../slideLayouts/slideLayout14.xml"  /><Relationship Id="rId6" Type="http://schemas.openxmlformats.org/officeDocument/2006/relationships/slideLayout" Target="../slideLayouts/slideLayout15.xml"  /><Relationship Id="rId7" Type="http://schemas.openxmlformats.org/officeDocument/2006/relationships/slideLayout" Target="../slideLayouts/slideLayout16.xml"  /><Relationship Id="rId8" Type="http://schemas.openxmlformats.org/officeDocument/2006/relationships/slideLayout" Target="../slideLayouts/slideLayout17.xml"  /><Relationship Id="rId9" Type="http://schemas.openxmlformats.org/officeDocument/2006/relationships/slideLayout" Target="../slideLayouts/slideLayout1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B19CC-6CDA-4B09-9802-8B495B5D703F}"/>
              </a:ext>
            </a:extLst>
          </p:cNvPr>
          <p:cNvSpPr txBox="1"/>
          <p:nvPr userDrawn="1"/>
        </p:nvSpPr>
        <p:spPr>
          <a:xfrm>
            <a:off x="11107616" y="6391473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92466FB-719D-4E0D-87BA-10412895030C}" type="slidenum">
              <a:rPr lang="ko-KR" altLang="en-US" smtClean="0"/>
              <a:t>‹#›</a:t>
            </a:fld>
            <a:r>
              <a:rPr lang="en-US" altLang="ko-KR" dirty="0"/>
              <a:t>/100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1770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7.xml"  /><Relationship Id="rId4" Type="http://schemas.openxmlformats.org/officeDocument/2006/relationships/image" Target="../media/image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3.xml"  /><Relationship Id="rId3" Type="http://schemas.openxmlformats.org/officeDocument/2006/relationships/hyperlink" Target="https://dl.google.com/dl/android/studio/ide-zips/2020.3.1.25/android-studio-2020.3.1.25-linux.tar.gz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2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2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chart" Target="../charts/chart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2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3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3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8.xml"  /><Relationship Id="rId4" Type="http://schemas.openxmlformats.org/officeDocument/2006/relationships/image" Target="../media/image3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9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0.xml"  /><Relationship Id="rId4" Type="http://schemas.openxmlformats.org/officeDocument/2006/relationships/image" Target="../media/image3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1.xml"  /><Relationship Id="rId4" Type="http://schemas.openxmlformats.org/officeDocument/2006/relationships/image" Target="../media/image3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.xml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2.xml"  /><Relationship Id="rId4" Type="http://schemas.openxmlformats.org/officeDocument/2006/relationships/image" Target="../media/image3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3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3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3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38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3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4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4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4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5.jpeg"  /><Relationship Id="rId4" Type="http://schemas.openxmlformats.org/officeDocument/2006/relationships/image" Target="../media/image46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jpeg"  /><Relationship Id="rId4" Type="http://schemas.openxmlformats.org/officeDocument/2006/relationships/image" Target="../media/image48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1"/>
            <a:ext cx="6850743" cy="4412343"/>
          </a:xfrm>
          <a:prstGeom prst="rect">
            <a:avLst/>
          </a:prstGeom>
          <a:solidFill>
            <a:srgbClr val="0B4877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임베디드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시스템</a:t>
            </a:r>
            <a:r>
              <a:rPr lang="en-US" sz="4400" b="1" i="0" u="none" strike="noStrike" cap="none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4400" b="1" i="0" u="none" strike="noStrike" cap="none" dirty="0" err="1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설계</a:t>
            </a:r>
            <a:endParaRPr sz="4400" b="1" dirty="0">
              <a:solidFill>
                <a:srgbClr val="FFFFF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7150100" y="4383313"/>
            <a:ext cx="4680000" cy="0"/>
          </a:xfrm>
          <a:prstGeom prst="straightConnector1">
            <a:avLst/>
          </a:prstGeom>
          <a:noFill/>
          <a:ln w="9525" cap="flat" cmpd="sng">
            <a:solidFill>
              <a:srgbClr val="EF74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8679543" y="4506267"/>
            <a:ext cx="2674257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1</a:t>
            </a:r>
            <a:r>
              <a:rPr lang="ko-KR" altLang="en-US" sz="1800" dirty="0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팀</a:t>
            </a:r>
            <a:endParaRPr lang="en-US" sz="1800" dirty="0">
              <a:solidFill>
                <a:srgbClr val="3F3F3F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201721045 </a:t>
            </a:r>
            <a:r>
              <a:rPr lang="en-US" sz="1800" b="1" dirty="0" err="1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윤건</a:t>
            </a:r>
            <a:endParaRPr sz="1800" b="1" dirty="0">
              <a:solidFill>
                <a:srgbClr val="3F3F3F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201720990 </a:t>
            </a:r>
            <a:r>
              <a:rPr lang="en-US" sz="1800" b="1" dirty="0" err="1">
                <a:solidFill>
                  <a:srgbClr val="3F3F3F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  <a:sym typeface="Malgun Gothic"/>
              </a:rPr>
              <a:t>이태균</a:t>
            </a:r>
            <a:endParaRPr sz="1800" b="1" dirty="0">
              <a:solidFill>
                <a:srgbClr val="3F3F3F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  <a:sym typeface="Malgun Gothic"/>
            </a:endParaRPr>
          </a:p>
        </p:txBody>
      </p:sp>
      <p:cxnSp>
        <p:nvCxnSpPr>
          <p:cNvPr id="87" name="Google Shape;87;p1"/>
          <p:cNvCxnSpPr/>
          <p:nvPr/>
        </p:nvCxnSpPr>
        <p:spPr>
          <a:xfrm rot="-2700000">
            <a:off x="7044660" y="4128754"/>
            <a:ext cx="720000" cy="0"/>
          </a:xfrm>
          <a:prstGeom prst="straightConnector1">
            <a:avLst/>
          </a:prstGeom>
          <a:noFill/>
          <a:ln w="9525" cap="flat" cmpd="sng">
            <a:solidFill>
              <a:srgbClr val="EF74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"/>
          <p:cNvSpPr/>
          <p:nvPr/>
        </p:nvSpPr>
        <p:spPr>
          <a:xfrm>
            <a:off x="1908699" y="4412342"/>
            <a:ext cx="486214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F746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Handwritten Digit Recognition</a:t>
            </a: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F746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- </a:t>
            </a:r>
            <a:r>
              <a:rPr lang="en-US" sz="2000" b="1" dirty="0" err="1">
                <a:solidFill>
                  <a:srgbClr val="EF746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r>
              <a:rPr lang="en-US" sz="2000" b="1" dirty="0" err="1">
                <a:solidFill>
                  <a:srgbClr val="EF746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ianl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B1397-66C0-4F5E-9F35-FA53C7F2CBB3}"/>
              </a:ext>
            </a:extLst>
          </p:cNvPr>
          <p:cNvSpPr/>
          <p:nvPr/>
        </p:nvSpPr>
        <p:spPr>
          <a:xfrm>
            <a:off x="10689996" y="6165130"/>
            <a:ext cx="1065229" cy="575035"/>
          </a:xfrm>
          <a:prstGeom prst="rect">
            <a:avLst/>
          </a:prstGeom>
          <a:solidFill>
            <a:srgbClr val="F2E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"/>
    </mc:Choice>
    <mc:Fallback xmlns="">
      <p:transition spd="slow" advTm="13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①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32666-215A-4675-17C8-DA4E11740687}"/>
              </a:ext>
            </a:extLst>
          </p:cNvPr>
          <p:cNvSpPr txBox="1"/>
          <p:nvPr/>
        </p:nvSpPr>
        <p:spPr>
          <a:xfrm>
            <a:off x="969792" y="5347335"/>
            <a:ext cx="5715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따라서 </a:t>
            </a:r>
            <a:r>
              <a:rPr lang="en-US" altLang="ko-KR" sz="2000" dirty="0">
                <a:latin typeface="+mn-ea"/>
                <a:ea typeface="+mn-ea"/>
              </a:rPr>
              <a:t>unsigned </a:t>
            </a:r>
            <a:r>
              <a:rPr lang="ko-KR" altLang="en-US" sz="2000" dirty="0">
                <a:latin typeface="+mn-ea"/>
                <a:ea typeface="+mn-ea"/>
              </a:rPr>
              <a:t>형식을 제거하자 기존 코드와 유사한 실행 속도를 가짐을 확인할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34543CF-6740-1FB2-5F1B-8B53A02BE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66122"/>
              </p:ext>
            </p:extLst>
          </p:nvPr>
        </p:nvGraphicFramePr>
        <p:xfrm>
          <a:off x="7171912" y="5294759"/>
          <a:ext cx="3354900" cy="136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13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1380636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1515551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340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340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4EBA66-9085-416A-995A-24877C3ECC46}"/>
              </a:ext>
            </a:extLst>
          </p:cNvPr>
          <p:cNvSpPr txBox="1"/>
          <p:nvPr/>
        </p:nvSpPr>
        <p:spPr>
          <a:xfrm>
            <a:off x="405351" y="1156722"/>
            <a:ext cx="4360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Register + Unsigned int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81CE4-EC94-4672-8969-8C77CB8B5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1" t="15386" r="65649" b="57800"/>
          <a:stretch/>
        </p:blipFill>
        <p:spPr>
          <a:xfrm>
            <a:off x="219095" y="1849122"/>
            <a:ext cx="5002568" cy="3088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73078C-FAFE-46ED-9B98-16AB911E3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0" t="43945" r="16283" b="28377"/>
          <a:stretch/>
        </p:blipFill>
        <p:spPr>
          <a:xfrm>
            <a:off x="5318639" y="1849121"/>
            <a:ext cx="6691109" cy="30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1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②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-1337493" y="1133979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Code motion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12CE-8B15-B4EF-34B0-C69986F89224}"/>
              </a:ext>
            </a:extLst>
          </p:cNvPr>
          <p:cNvSpPr txBox="1"/>
          <p:nvPr/>
        </p:nvSpPr>
        <p:spPr>
          <a:xfrm>
            <a:off x="358817" y="5895491"/>
            <a:ext cx="997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Loop </a:t>
            </a:r>
            <a:r>
              <a:rPr lang="ko-KR" altLang="en-US" sz="2000" dirty="0">
                <a:latin typeface="+mn-ea"/>
                <a:ea typeface="+mn-ea"/>
              </a:rPr>
              <a:t>내부에서 반복 수행되는 곱셈을 외부에서 수행하도록 변경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변수에 그 값을 저장하여 호출하는 것으로 곱셈의 횟수를 감소시켰다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1E19E3-F74D-45FB-A90F-5E0595181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3" t="30176" r="53666" b="61834"/>
          <a:stretch/>
        </p:blipFill>
        <p:spPr>
          <a:xfrm>
            <a:off x="358817" y="1839378"/>
            <a:ext cx="9366701" cy="1137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B69372-12E2-40DE-9C89-5FD9F496C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17" y="2977297"/>
            <a:ext cx="11165257" cy="27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②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-1337493" y="1133979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Code motion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6341C68-9E6F-D3C8-8EBF-688D18FFB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884651"/>
              </p:ext>
            </p:extLst>
          </p:nvPr>
        </p:nvGraphicFramePr>
        <p:xfrm>
          <a:off x="207364" y="4648834"/>
          <a:ext cx="6207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82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2554668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280431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4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4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4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443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3D0A00-E59D-F28A-94BA-A3A75C7C6BC8}"/>
              </a:ext>
            </a:extLst>
          </p:cNvPr>
          <p:cNvSpPr txBox="1"/>
          <p:nvPr/>
        </p:nvSpPr>
        <p:spPr>
          <a:xfrm>
            <a:off x="7870785" y="1374404"/>
            <a:ext cx="423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Code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motion</a:t>
            </a:r>
            <a:r>
              <a:rPr lang="ko-KR" altLang="en-US" sz="2400" dirty="0">
                <a:latin typeface="+mn-ea"/>
                <a:ea typeface="+mn-ea"/>
              </a:rPr>
              <a:t> 수행 결과 큰 차이를 발견하지 못했다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53D2A7-9FBA-4E07-98C5-241651078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2815" r="17583" b="30144"/>
          <a:stretch/>
        </p:blipFill>
        <p:spPr>
          <a:xfrm>
            <a:off x="294640" y="1574515"/>
            <a:ext cx="6207760" cy="29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lang="en-US" alt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③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-623143" y="1133979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Reduction in Strength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12CE-8B15-B4EF-34B0-C69986F89224}"/>
              </a:ext>
            </a:extLst>
          </p:cNvPr>
          <p:cNvSpPr txBox="1"/>
          <p:nvPr/>
        </p:nvSpPr>
        <p:spPr>
          <a:xfrm>
            <a:off x="427246" y="6138802"/>
            <a:ext cx="98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마찬가지로 반복되는 곱셈을 변수를 선언하여 미리 연산을 해준 후 진행하였다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BE71D-0C6F-4D62-8E07-DB4D4AEC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01" y="1775204"/>
            <a:ext cx="988399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altLang="ko-KR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07364" y="1063452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Reduction in Strength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6341C68-9E6F-D3C8-8EBF-688D18FFB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57762"/>
              </p:ext>
            </p:extLst>
          </p:nvPr>
        </p:nvGraphicFramePr>
        <p:xfrm>
          <a:off x="338328" y="4651836"/>
          <a:ext cx="6117395" cy="187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427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251748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2763488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468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468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468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468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7E46EED-BA27-4BAE-9D7F-E60C2CF7F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4" t="60000" r="14417" b="10815"/>
          <a:stretch/>
        </p:blipFill>
        <p:spPr>
          <a:xfrm>
            <a:off x="338328" y="1633855"/>
            <a:ext cx="6117394" cy="2808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B241E-9894-4C35-9AC7-22A6473E8AD6}"/>
              </a:ext>
            </a:extLst>
          </p:cNvPr>
          <p:cNvSpPr txBox="1"/>
          <p:nvPr/>
        </p:nvSpPr>
        <p:spPr>
          <a:xfrm>
            <a:off x="7870785" y="1374404"/>
            <a:ext cx="423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수행 결과 큰 차이를 발견하지 못했다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42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④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326050" y="1184342"/>
            <a:ext cx="679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Unpacking layer loop &amp; loop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jamming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12CE-8B15-B4EF-34B0-C69986F89224}"/>
              </a:ext>
            </a:extLst>
          </p:cNvPr>
          <p:cNvSpPr txBox="1"/>
          <p:nvPr/>
        </p:nvSpPr>
        <p:spPr>
          <a:xfrm>
            <a:off x="8768080" y="2746946"/>
            <a:ext cx="3122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Hidden layer</a:t>
            </a:r>
            <a:r>
              <a:rPr lang="ko-KR" altLang="en-US" sz="2000" dirty="0">
                <a:latin typeface="+mn-ea"/>
                <a:ea typeface="+mn-ea"/>
              </a:rPr>
              <a:t>의 개수가 고정되어 있으므로 변수 사용 및 </a:t>
            </a:r>
            <a:r>
              <a:rPr lang="en-US" altLang="ko-KR" sz="2000" dirty="0">
                <a:latin typeface="+mn-ea"/>
                <a:ea typeface="+mn-ea"/>
              </a:rPr>
              <a:t>for</a:t>
            </a:r>
            <a:r>
              <a:rPr lang="ko-KR" altLang="en-US" sz="2000" dirty="0">
                <a:latin typeface="+mn-ea"/>
                <a:ea typeface="+mn-ea"/>
              </a:rPr>
              <a:t>문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비교연산 등의 오버헤드를 줄이기 위해 이를 전부 풀어주었다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90AB14-D038-4D44-9BF7-A02A98A6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6" y="1944343"/>
            <a:ext cx="8391077" cy="46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④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12CE-8B15-B4EF-34B0-C69986F89224}"/>
              </a:ext>
            </a:extLst>
          </p:cNvPr>
          <p:cNvSpPr txBox="1"/>
          <p:nvPr/>
        </p:nvSpPr>
        <p:spPr>
          <a:xfrm>
            <a:off x="307822" y="5974080"/>
            <a:ext cx="868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Output layer </a:t>
            </a:r>
            <a:r>
              <a:rPr lang="ko-KR" altLang="en-US" sz="2400" dirty="0">
                <a:latin typeface="+mn-ea"/>
                <a:ea typeface="+mn-ea"/>
              </a:rPr>
              <a:t>계산하는 부분 </a:t>
            </a:r>
            <a:r>
              <a:rPr lang="en-US" altLang="ko-KR" sz="2400" dirty="0">
                <a:latin typeface="+mn-ea"/>
                <a:ea typeface="+mn-ea"/>
              </a:rPr>
              <a:t>for</a:t>
            </a:r>
            <a:r>
              <a:rPr lang="ko-KR" altLang="en-US" sz="2400" dirty="0">
                <a:latin typeface="+mn-ea"/>
                <a:ea typeface="+mn-ea"/>
              </a:rPr>
              <a:t> 문을 합쳐서 수행</a:t>
            </a:r>
            <a:endParaRPr lang="en-US" altLang="ko-KR" sz="24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8D361-AB71-4231-8800-A82E89C9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6" y="2315591"/>
            <a:ext cx="8047417" cy="2911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15D01-63E0-45BC-BB3A-60510C5DF413}"/>
              </a:ext>
            </a:extLst>
          </p:cNvPr>
          <p:cNvSpPr txBox="1"/>
          <p:nvPr/>
        </p:nvSpPr>
        <p:spPr>
          <a:xfrm>
            <a:off x="326050" y="1184342"/>
            <a:ext cx="679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Unpacking layer loop &amp; loop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jamming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6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④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5835C0A-7E0A-4F84-0AD6-2CAEB0974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14944"/>
              </p:ext>
            </p:extLst>
          </p:nvPr>
        </p:nvGraphicFramePr>
        <p:xfrm>
          <a:off x="207364" y="4722496"/>
          <a:ext cx="75793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FF3CD9F-E04E-4F78-B4D0-10203169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9555" r="14583" b="8889"/>
          <a:stretch/>
        </p:blipFill>
        <p:spPr>
          <a:xfrm>
            <a:off x="207364" y="1278894"/>
            <a:ext cx="6489660" cy="32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2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⑤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412CE-8B15-B4EF-34B0-C69986F89224}"/>
              </a:ext>
            </a:extLst>
          </p:cNvPr>
          <p:cNvSpPr txBox="1"/>
          <p:nvPr/>
        </p:nvSpPr>
        <p:spPr>
          <a:xfrm>
            <a:off x="307822" y="5974080"/>
            <a:ext cx="1079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고정 변수 연산 결과를 모두 처리한다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이 과정에서 </a:t>
            </a:r>
            <a:r>
              <a:rPr lang="en-US" altLang="ko-KR" sz="2400" dirty="0">
                <a:latin typeface="+mn-ea"/>
                <a:ea typeface="+mn-ea"/>
              </a:rPr>
              <a:t>CSE</a:t>
            </a:r>
            <a:r>
              <a:rPr lang="ko-KR" altLang="en-US" sz="2400" dirty="0">
                <a:latin typeface="+mn-ea"/>
                <a:ea typeface="+mn-ea"/>
              </a:rPr>
              <a:t>가 일어나기도 한다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15D01-63E0-45BC-BB3A-60510C5DF413}"/>
              </a:ext>
            </a:extLst>
          </p:cNvPr>
          <p:cNvSpPr txBox="1"/>
          <p:nvPr/>
        </p:nvSpPr>
        <p:spPr>
          <a:xfrm>
            <a:off x="193970" y="1204662"/>
            <a:ext cx="8960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 macros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Subexpression elimination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97BB38-9337-4654-A501-F4B1937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2" y="1866764"/>
            <a:ext cx="11406658" cy="340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⑤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D91DF7-295D-5360-853C-6315BB75F625}"/>
              </a:ext>
            </a:extLst>
          </p:cNvPr>
          <p:cNvGraphicFramePr>
            <a:graphicFrameLocks noGrp="1"/>
          </p:cNvGraphicFramePr>
          <p:nvPr/>
        </p:nvGraphicFramePr>
        <p:xfrm>
          <a:off x="124152" y="4466272"/>
          <a:ext cx="75793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2B813C-9181-4CAB-BDAF-77F10785F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3" t="67408" r="9666" b="4651"/>
          <a:stretch/>
        </p:blipFill>
        <p:spPr>
          <a:xfrm>
            <a:off x="243840" y="1239519"/>
            <a:ext cx="6471920" cy="30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340936" y="3044279"/>
            <a:ext cx="11510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최적화 </a:t>
            </a: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Android Studio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1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⑥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14500" y="1191083"/>
            <a:ext cx="269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 unrolling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955260-2A1E-413B-BD44-07343ED5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" y="1822330"/>
            <a:ext cx="11719716" cy="298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4B8FA-20E7-4A8C-B570-ADB948912C5E}"/>
              </a:ext>
            </a:extLst>
          </p:cNvPr>
          <p:cNvSpPr txBox="1"/>
          <p:nvPr/>
        </p:nvSpPr>
        <p:spPr>
          <a:xfrm>
            <a:off x="635000" y="5713610"/>
            <a:ext cx="8379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메모리와 성능 사이의 </a:t>
            </a:r>
            <a:r>
              <a:rPr lang="en-US" altLang="ko-KR" sz="2000" dirty="0">
                <a:latin typeface="+mn-ea"/>
                <a:ea typeface="+mn-ea"/>
              </a:rPr>
              <a:t>trade-off</a:t>
            </a:r>
            <a:r>
              <a:rPr lang="ko-KR" altLang="en-US" sz="2000" dirty="0">
                <a:latin typeface="+mn-ea"/>
                <a:ea typeface="+mn-ea"/>
              </a:rPr>
              <a:t>로 실행 파일의 용량은 늘어나지만 루프를 반복하는 횟수를 줄임으로서 실행 오버헤드를 줄인다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34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⑥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8006685" y="1189137"/>
            <a:ext cx="3347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효과는 엄청났다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D91DF7-295D-5360-853C-6315BB75F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15609"/>
              </p:ext>
            </p:extLst>
          </p:nvPr>
        </p:nvGraphicFramePr>
        <p:xfrm>
          <a:off x="124152" y="4466272"/>
          <a:ext cx="75793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AD06160-4CDC-41E1-9B9C-27EDE1DBB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17" t="67259" r="8000" b="4653"/>
          <a:stretch/>
        </p:blipFill>
        <p:spPr>
          <a:xfrm>
            <a:off x="284480" y="1189137"/>
            <a:ext cx="7030720" cy="31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11575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⑦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307591" y="1259567"/>
            <a:ext cx="2273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NEON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44F51-D399-4EA5-B899-32B1A74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91" y="1847728"/>
            <a:ext cx="11395914" cy="3222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93C49-713E-43F2-900D-FEC6B5E5201A}"/>
              </a:ext>
            </a:extLst>
          </p:cNvPr>
          <p:cNvSpPr txBox="1"/>
          <p:nvPr/>
        </p:nvSpPr>
        <p:spPr>
          <a:xfrm>
            <a:off x="635000" y="5713610"/>
            <a:ext cx="10368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arm </a:t>
            </a:r>
            <a:r>
              <a:rPr lang="ko-KR" altLang="en-US" sz="2000" dirty="0" err="1">
                <a:latin typeface="+mn-ea"/>
                <a:ea typeface="+mn-ea"/>
              </a:rPr>
              <a:t>아키텍쳐의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SIMD </a:t>
            </a:r>
            <a:r>
              <a:rPr lang="ko-KR" altLang="en-US" sz="2000" dirty="0">
                <a:latin typeface="+mn-ea"/>
                <a:ea typeface="+mn-ea"/>
              </a:rPr>
              <a:t>명령어를 활용하여 하나의 어셈블리 명령어로 곱셈 후 누적 덧셈까지 치환 가능하다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03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⑦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8023146" y="1269009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NEON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5D9706-1BCD-2A62-7D88-54054B7B9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73235"/>
              </p:ext>
            </p:extLst>
          </p:nvPr>
        </p:nvGraphicFramePr>
        <p:xfrm>
          <a:off x="339526" y="4283710"/>
          <a:ext cx="75793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F9BD914-F1EF-49A0-A024-8431FF20B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1" t="66963" r="9750" b="4592"/>
          <a:stretch/>
        </p:blipFill>
        <p:spPr>
          <a:xfrm>
            <a:off x="339526" y="1123067"/>
            <a:ext cx="6635162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⑧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319570" y="1210599"/>
            <a:ext cx="2667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NEON Unrolling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E218A4-6EB3-43A9-8B34-14FB3438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0" y="1869274"/>
            <a:ext cx="11484521" cy="4043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43B1CD-9DA9-4AD4-94CD-D0AF74DC6A1C}"/>
              </a:ext>
            </a:extLst>
          </p:cNvPr>
          <p:cNvSpPr txBox="1"/>
          <p:nvPr/>
        </p:nvSpPr>
        <p:spPr>
          <a:xfrm>
            <a:off x="391160" y="6013589"/>
            <a:ext cx="10368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새로 쓰인 코드에 </a:t>
            </a:r>
            <a:r>
              <a:rPr lang="en-US" altLang="ko-KR" sz="2000" dirty="0">
                <a:latin typeface="+mn-ea"/>
                <a:ea typeface="+mn-ea"/>
              </a:rPr>
              <a:t>unrolling</a:t>
            </a:r>
            <a:r>
              <a:rPr lang="ko-KR" altLang="en-US" sz="2000" dirty="0">
                <a:latin typeface="+mn-ea"/>
                <a:ea typeface="+mn-ea"/>
              </a:rPr>
              <a:t>을 적용해보았다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8745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⑧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7525436" y="1402484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Neon Unrolling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EC9924-143C-0CB0-D1B4-6766528C6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50240"/>
              </p:ext>
            </p:extLst>
          </p:nvPr>
        </p:nvGraphicFramePr>
        <p:xfrm>
          <a:off x="219919" y="4466272"/>
          <a:ext cx="75793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514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55E17FA-9FCD-417F-8377-F842452C2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1" t="68509" r="9750" b="5324"/>
          <a:stretch/>
        </p:blipFill>
        <p:spPr>
          <a:xfrm>
            <a:off x="415877" y="1127759"/>
            <a:ext cx="7094805" cy="31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⑨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6267F-5C4C-BE9F-9EDD-A8154FCE4E07}"/>
              </a:ext>
            </a:extLst>
          </p:cNvPr>
          <p:cNvSpPr txBox="1"/>
          <p:nvPr/>
        </p:nvSpPr>
        <p:spPr>
          <a:xfrm>
            <a:off x="192156" y="1167377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Pthread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EC6A70-1C57-456E-BFC4-E76BB6E5C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6"/>
          <a:stretch/>
        </p:blipFill>
        <p:spPr>
          <a:xfrm>
            <a:off x="5250730" y="1753384"/>
            <a:ext cx="4520633" cy="49726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B3598F-7829-4459-AE4F-5F2A9716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95" y="1753383"/>
            <a:ext cx="4768735" cy="4972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6D71A-F344-41EB-93B0-ED20BDFC60A0}"/>
              </a:ext>
            </a:extLst>
          </p:cNvPr>
          <p:cNvSpPr txBox="1"/>
          <p:nvPr/>
        </p:nvSpPr>
        <p:spPr>
          <a:xfrm>
            <a:off x="9934622" y="1829768"/>
            <a:ext cx="19803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멀티 </a:t>
            </a:r>
            <a:r>
              <a:rPr lang="ko-KR" altLang="en-US" sz="2000" dirty="0" err="1">
                <a:latin typeface="+mn-ea"/>
                <a:ea typeface="+mn-ea"/>
              </a:rPr>
              <a:t>쓰레딩</a:t>
            </a:r>
            <a:r>
              <a:rPr lang="ko-KR" altLang="en-US" sz="2000" dirty="0">
                <a:latin typeface="+mn-ea"/>
                <a:ea typeface="+mn-ea"/>
              </a:rPr>
              <a:t> 기법을 적용하여 </a:t>
            </a:r>
            <a:r>
              <a:rPr lang="en-US" altLang="ko-KR" sz="2000" dirty="0">
                <a:latin typeface="+mn-ea"/>
                <a:ea typeface="+mn-ea"/>
              </a:rPr>
              <a:t>50000</a:t>
            </a:r>
            <a:r>
              <a:rPr lang="ko-KR" altLang="en-US" sz="2000" dirty="0">
                <a:latin typeface="+mn-ea"/>
                <a:ea typeface="+mn-ea"/>
              </a:rPr>
              <a:t>개의 이미지에 대한 반복 수행을 </a:t>
            </a:r>
            <a:r>
              <a:rPr lang="en-US" altLang="ko-KR" sz="2000" dirty="0">
                <a:latin typeface="+mn-ea"/>
                <a:ea typeface="+mn-ea"/>
              </a:rPr>
              <a:t>8</a:t>
            </a:r>
            <a:r>
              <a:rPr lang="ko-KR" altLang="en-US" sz="2000" dirty="0">
                <a:latin typeface="+mn-ea"/>
                <a:ea typeface="+mn-ea"/>
              </a:rPr>
              <a:t>개의 쓰레드로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나누어 </a:t>
            </a:r>
            <a:r>
              <a:rPr lang="ko-KR" altLang="en-US" sz="2000" dirty="0" err="1">
                <a:latin typeface="+mn-ea"/>
                <a:ea typeface="+mn-ea"/>
              </a:rPr>
              <a:t>병렬화했다</a:t>
            </a:r>
            <a:r>
              <a:rPr lang="en-US" altLang="ko-KR" sz="2000" dirty="0">
                <a:latin typeface="+mn-ea"/>
                <a:ea typeface="+mn-ea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⑨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3808D0-FEFD-639E-1A29-F43F11D10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35967"/>
              </p:ext>
            </p:extLst>
          </p:nvPr>
        </p:nvGraphicFramePr>
        <p:xfrm>
          <a:off x="6848920" y="1161006"/>
          <a:ext cx="4924501" cy="291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323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2026571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2224607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2055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216808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5756"/>
                  </a:ext>
                </a:extLst>
              </a:tr>
              <a:tr h="354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9411" marR="59411" marT="29706" marB="29706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361" marR="77361" marT="38680" marB="38680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91635"/>
                  </a:ext>
                </a:extLst>
              </a:tr>
              <a:tr h="343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59411" marR="59411" marT="29706" marB="29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59411" marR="59411" marT="29706" marB="2970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9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59411" marR="59411" marT="29706" marB="2970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2C101C-ED79-7D71-FFAC-75BC7FAA1EA9}"/>
              </a:ext>
            </a:extLst>
          </p:cNvPr>
          <p:cNvSpPr txBox="1"/>
          <p:nvPr/>
        </p:nvSpPr>
        <p:spPr>
          <a:xfrm>
            <a:off x="6759615" y="4444678"/>
            <a:ext cx="425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수행 시간이 일정하지 않아 </a:t>
            </a:r>
            <a:r>
              <a:rPr lang="en-US" altLang="ko-KR" sz="2400" dirty="0">
                <a:latin typeface="+mn-ea"/>
                <a:ea typeface="+mn-ea"/>
              </a:rPr>
              <a:t>7</a:t>
            </a:r>
            <a:r>
              <a:rPr lang="ko-KR" altLang="en-US" sz="2400" dirty="0">
                <a:latin typeface="+mn-ea"/>
                <a:ea typeface="+mn-ea"/>
              </a:rPr>
              <a:t>회의 수행에서 평균을 구함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AA9B6-508B-42AC-9AC5-A4BC67095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75" t="64810" r="8299" b="3643"/>
          <a:stretch/>
        </p:blipFill>
        <p:spPr>
          <a:xfrm>
            <a:off x="514108" y="1380966"/>
            <a:ext cx="5840550" cy="29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04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⑩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96232" y="1295087"/>
            <a:ext cx="52838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Function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call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argument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DDFC8-87FB-46BC-9286-FE6414AA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2" y="2311064"/>
            <a:ext cx="10074513" cy="472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3E671A-E940-498C-8F33-92B1200F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32" y="3137002"/>
            <a:ext cx="10074513" cy="5201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A19268-8D67-46E3-A5DF-5F77304F9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31" y="4009501"/>
            <a:ext cx="10074513" cy="835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70CDA-DC30-49D7-A90B-D071676F7161}"/>
              </a:ext>
            </a:extLst>
          </p:cNvPr>
          <p:cNvSpPr txBox="1"/>
          <p:nvPr/>
        </p:nvSpPr>
        <p:spPr>
          <a:xfrm>
            <a:off x="296231" y="5240336"/>
            <a:ext cx="425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함수의 전달 인자를 줄였다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416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⑩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D061756-8A49-9087-EE0F-6DB824CA0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95444"/>
              </p:ext>
            </p:extLst>
          </p:nvPr>
        </p:nvGraphicFramePr>
        <p:xfrm>
          <a:off x="6129759" y="1256195"/>
          <a:ext cx="5846499" cy="243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387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2405999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2641113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2055"/>
                  </a:ext>
                </a:extLst>
              </a:tr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0534" marR="70534" marT="35267" marB="35267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0534" marR="70534" marT="35267" marB="35267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216808"/>
                  </a:ext>
                </a:extLst>
              </a:tr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0534" marR="70534" marT="35267" marB="35267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399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0534" marR="70534" marT="35267" marB="3526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0534" marR="70534" marT="35267" marB="3526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AC0F8FC-9AC7-4515-B5A9-A758243FE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84" t="69553" r="9845" b="1581"/>
          <a:stretch/>
        </p:blipFill>
        <p:spPr>
          <a:xfrm>
            <a:off x="103694" y="1449370"/>
            <a:ext cx="5666553" cy="27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276981" y="1324930"/>
            <a:ext cx="11414909" cy="74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OS – Ubuntu 22.04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모든 작업은 x86-64 기반 삼성 이온 노트북에서 우분투 22.04를 듀얼부팅으로 사용하였다.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276981" y="2395830"/>
            <a:ext cx="11414909" cy="74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Editor – VScode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C 코드와 makefile의 에디팅은 VS code를 사용하였다.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276981" y="3549578"/>
            <a:ext cx="11414909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Compiler –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gcc</a:t>
            </a:r>
            <a:r>
              <a:rPr 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600" b="1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ndk</a:t>
            </a:r>
            <a:r>
              <a:rPr 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altLang="ko-KR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r>
              <a:rPr lang="ko-KR" altLang="en-US" sz="16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Native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컴파일러는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가장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최신의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gcc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컴파일러를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사용했다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ndk</a:t>
            </a:r>
            <a:r>
              <a:rPr lang="ko-KR" alt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컴파일러는</a:t>
            </a:r>
            <a:r>
              <a:rPr lang="en-US" altLang="ko-KR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강의노트에 주어진 버전 </a:t>
            </a:r>
            <a:r>
              <a:rPr lang="en-US" altLang="ko-KR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lang="ko-KR" altLang="en-US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사용했다</a:t>
            </a:r>
            <a:r>
              <a:rPr lang="en-US" altLang="ko-KR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E8D33E-C01F-E47C-4001-CD0CFE50D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Google Shape;127;p6">
            <a:extLst>
              <a:ext uri="{FF2B5EF4-FFF2-40B4-BE49-F238E27FC236}">
                <a16:creationId xmlns:a16="http://schemas.microsoft.com/office/drawing/2014/main" id="{DD8DD962-7A9E-49FC-B33C-EBB72CE4766D}"/>
              </a:ext>
            </a:extLst>
          </p:cNvPr>
          <p:cNvSpPr/>
          <p:nvPr/>
        </p:nvSpPr>
        <p:spPr>
          <a:xfrm>
            <a:off x="276981" y="4703326"/>
            <a:ext cx="11414909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Android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Studio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– 2020.3.1.25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강의노트에 주어진 것과 동일한 버전의 리눅스 버전을 찾아 설치해 사용했다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https://dl.google.com/dl/android/studio/ide-zips/2020.3.1.25/android-studio-2020.3.1.25-linux.tar.gz</a:t>
            </a:r>
            <a:endParaRPr lang="en-US" altLang="ko-KR" noProof="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627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EC92B-AA66-D054-BF3E-AE4DBF0D3F59}"/>
              </a:ext>
            </a:extLst>
          </p:cNvPr>
          <p:cNvSpPr txBox="1"/>
          <p:nvPr/>
        </p:nvSpPr>
        <p:spPr>
          <a:xfrm>
            <a:off x="416689" y="2141316"/>
            <a:ext cx="9190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Parrallel</a:t>
            </a:r>
            <a:r>
              <a:rPr lang="en-US" altLang="ko-KR" dirty="0"/>
              <a:t> loop unrolling</a:t>
            </a:r>
          </a:p>
          <a:p>
            <a:r>
              <a:rPr lang="en-US" altLang="ko-KR" dirty="0"/>
              <a:t>Pointer chain</a:t>
            </a:r>
          </a:p>
          <a:p>
            <a:r>
              <a:rPr lang="ko-KR" altLang="en-US" dirty="0"/>
              <a:t>등등 제외됨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자세히 하면 좀 더 있을지도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8462985" y="1039652"/>
            <a:ext cx="359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</a:t>
            </a:r>
          </a:p>
          <a:p>
            <a:pPr lvl="0">
              <a:defRPr/>
            </a:pPr>
            <a:r>
              <a:rPr lang="ko-KR" altLang="en-US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추가하여 적용해보았으나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이미 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pthread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멀티 쓰레딩이 적용되었고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반복문 안에 사용되어서 쓰레드의 생성과 소멸이 너무 많이 반복되어 오버헤드가 쌓였다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1A3DDF-C6A6-BE15-78B9-A16294809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9"/>
          <a:stretch/>
        </p:blipFill>
        <p:spPr>
          <a:xfrm>
            <a:off x="312516" y="1039652"/>
            <a:ext cx="8013618" cy="56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</a:t>
            </a: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 추가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7615161" y="1197872"/>
            <a:ext cx="4457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Loop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Termination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연산 시 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과 비교하는 것이 효율적이라 하여 적용해보려 하였으나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테스트 코드를 작성하여 보드에 돌려본 결과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배열을 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에서 차례로 접근하는 쪽이 훨씬 빠른 것을 알 수 있었다</a:t>
            </a:r>
            <a:r>
              <a:rPr lang="en-US" altLang="ko-KR" sz="2200" b="1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2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이는 </a:t>
            </a:r>
            <a:r>
              <a:rPr kumimoji="0" lang="en-US" altLang="ko-KR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cache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kumimoji="0" lang="en-US" altLang="ko-KR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hit ratio ,</a:t>
            </a: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때문이라고 예상한다</a:t>
            </a:r>
            <a:r>
              <a:rPr kumimoji="0" lang="en-US" altLang="ko-KR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. 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081350-E9B1-868D-7EB9-024D43EB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5" y="1002403"/>
            <a:ext cx="7495556" cy="56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DA62A3E-7091-BFE7-4337-2CEEC6634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133540"/>
              </p:ext>
            </p:extLst>
          </p:nvPr>
        </p:nvGraphicFramePr>
        <p:xfrm>
          <a:off x="2182471" y="13028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422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F3225-FEB6-3A8C-36B9-1090178FDEA5}"/>
              </a:ext>
            </a:extLst>
          </p:cNvPr>
          <p:cNvSpPr txBox="1"/>
          <p:nvPr/>
        </p:nvSpPr>
        <p:spPr>
          <a:xfrm>
            <a:off x="405114" y="1747777"/>
            <a:ext cx="115862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이러이러한 최적화를 통해 총 </a:t>
            </a:r>
            <a:r>
              <a:rPr lang="en-US" altLang="ko-KR" dirty="0"/>
              <a:t>80%</a:t>
            </a:r>
            <a:r>
              <a:rPr lang="ko-KR" altLang="en-US" dirty="0"/>
              <a:t>의 수행시간 감량에 성공했다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조금만 더 하면 더 줄일 수 있을 것이라 생각하지만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돌릴 때 마다 바뀌는 환경과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시간이 너무 많이 바뀌어서</a:t>
            </a:r>
            <a:endParaRPr lang="en-US" altLang="ko-KR" dirty="0"/>
          </a:p>
          <a:p>
            <a:r>
              <a:rPr lang="ko-KR" altLang="en-US" dirty="0"/>
              <a:t>신뢰도가 높다는 생각이 들진 않는다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어느정도 최적화를 진행해주는 컴파일러 때문에 최적화의 결과가 잘 보이지도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이론 상 최적화가 되어야 하나 최적화가 되기는 커녕 시간이 느는 기법들도 많았다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적용 해 본점에 의의를 두었다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2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3126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보드 클럭 고정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F9475E-F8B0-43ED-AF6E-BA96AA646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5" t="64880" r="7912"/>
          <a:stretch/>
        </p:blipFill>
        <p:spPr>
          <a:xfrm>
            <a:off x="622169" y="2073898"/>
            <a:ext cx="11019934" cy="3034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725865" y="5532090"/>
            <a:ext cx="111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보드의 클럭을 최대 주파수로 고정하고 동일 파일을 실행함에도 중간중간 실행 시간이 약 다섯 배 가량 값이 튀는 문제가 발생하였다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1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3126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보드 클럭 고정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725865" y="5532090"/>
            <a:ext cx="111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이에 주어진 보드의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사용 현황을 조사한 결과 보드를 사용하고 있지 않을 때 </a:t>
            </a:r>
            <a:r>
              <a:rPr lang="en-US" altLang="ko-KR" sz="2000" dirty="0">
                <a:latin typeface="+mn-ea"/>
                <a:ea typeface="+mn-ea"/>
              </a:rPr>
              <a:t>cpu0</a:t>
            </a:r>
            <a:r>
              <a:rPr lang="ko-KR" altLang="en-US" sz="2000" dirty="0">
                <a:latin typeface="+mn-ea"/>
                <a:ea typeface="+mn-ea"/>
              </a:rPr>
              <a:t>만 돌아가고 있고 나머지 </a:t>
            </a:r>
            <a:r>
              <a:rPr lang="en-US" altLang="ko-KR" sz="2000" dirty="0">
                <a:latin typeface="+mn-ea"/>
                <a:ea typeface="+mn-ea"/>
              </a:rPr>
              <a:t>1</a:t>
            </a:r>
            <a:r>
              <a:rPr lang="ko-KR" altLang="en-US" sz="2000" dirty="0">
                <a:latin typeface="+mn-ea"/>
                <a:ea typeface="+mn-ea"/>
              </a:rPr>
              <a:t>번부터 </a:t>
            </a:r>
            <a:r>
              <a:rPr lang="en-US" altLang="ko-KR" sz="2000" dirty="0">
                <a:latin typeface="+mn-ea"/>
                <a:ea typeface="+mn-ea"/>
              </a:rPr>
              <a:t>7</a:t>
            </a:r>
            <a:r>
              <a:rPr lang="ko-KR" altLang="en-US" sz="2000" dirty="0">
                <a:latin typeface="+mn-ea"/>
                <a:ea typeface="+mn-ea"/>
              </a:rPr>
              <a:t>번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는 유휴 상태임을 확인할 수 있었다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13B4CE-DC3A-4585-BCAC-E495DB788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" t="3023" r="18505" b="67286"/>
          <a:stretch/>
        </p:blipFill>
        <p:spPr>
          <a:xfrm>
            <a:off x="405351" y="2004585"/>
            <a:ext cx="11396561" cy="24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3126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보드 클럭 고정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9012025" y="1902770"/>
            <a:ext cx="30919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하지만 </a:t>
            </a:r>
            <a:r>
              <a:rPr lang="en-US" altLang="ko-KR" sz="2000" dirty="0" err="1">
                <a:latin typeface="+mn-ea"/>
                <a:ea typeface="+mn-ea"/>
              </a:rPr>
              <a:t>adb</a:t>
            </a:r>
            <a:r>
              <a:rPr lang="en-US" altLang="ko-KR" sz="2000" dirty="0">
                <a:latin typeface="+mn-ea"/>
                <a:ea typeface="+mn-ea"/>
              </a:rPr>
              <a:t> shell</a:t>
            </a:r>
            <a:r>
              <a:rPr lang="ko-KR" altLang="en-US" sz="2000" dirty="0">
                <a:latin typeface="+mn-ea"/>
                <a:ea typeface="+mn-ea"/>
              </a:rPr>
              <a:t>로 실행 파일을 시작하면 다음과 같이 하나 이상의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가 돌아가는 것을 볼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이는 </a:t>
            </a:r>
            <a:r>
              <a:rPr lang="ko-KR" altLang="en-US" sz="2000" dirty="0" err="1">
                <a:latin typeface="+mn-ea"/>
                <a:ea typeface="+mn-ea"/>
              </a:rPr>
              <a:t>과제란에</a:t>
            </a:r>
            <a:r>
              <a:rPr lang="ko-KR" altLang="en-US" sz="2000" dirty="0">
                <a:latin typeface="+mn-ea"/>
                <a:ea typeface="+mn-ea"/>
              </a:rPr>
              <a:t> 주어진 코드를 수행하고 있는 화면이다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사용된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는 </a:t>
            </a:r>
            <a:r>
              <a:rPr lang="en-US" altLang="ko-KR" sz="2000" dirty="0">
                <a:latin typeface="+mn-ea"/>
                <a:ea typeface="+mn-ea"/>
              </a:rPr>
              <a:t>0, 1, 2, 3, 5</a:t>
            </a:r>
            <a:r>
              <a:rPr lang="ko-KR" altLang="en-US" sz="2000" dirty="0">
                <a:latin typeface="+mn-ea"/>
                <a:ea typeface="+mn-ea"/>
              </a:rPr>
              <a:t>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en-US" altLang="ko-KR" sz="2000" dirty="0">
                <a:latin typeface="+mn-ea"/>
                <a:ea typeface="+mn-ea"/>
              </a:rPr>
              <a:t>cpu0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 err="1">
                <a:latin typeface="+mn-ea"/>
                <a:ea typeface="+mn-ea"/>
              </a:rPr>
              <a:t>topolog</a:t>
            </a:r>
            <a:r>
              <a:rPr lang="ko-KR" altLang="en-US" sz="2000" dirty="0">
                <a:latin typeface="+mn-ea"/>
                <a:ea typeface="+mn-ea"/>
              </a:rPr>
              <a:t>를 확인한 결과 </a:t>
            </a:r>
            <a:r>
              <a:rPr lang="en-US" altLang="ko-KR" sz="2000" dirty="0">
                <a:latin typeface="+mn-ea"/>
                <a:ea typeface="+mn-ea"/>
              </a:rPr>
              <a:t>0-3</a:t>
            </a:r>
            <a:r>
              <a:rPr lang="ko-KR" altLang="en-US" sz="2000" dirty="0">
                <a:latin typeface="+mn-ea"/>
                <a:ea typeface="+mn-ea"/>
              </a:rPr>
              <a:t>번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가 </a:t>
            </a:r>
            <a:r>
              <a:rPr lang="en-US" altLang="ko-KR" sz="2000" dirty="0">
                <a:latin typeface="+mn-ea"/>
                <a:ea typeface="+mn-ea"/>
              </a:rPr>
              <a:t>cpu0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>
                <a:latin typeface="+mn-ea"/>
                <a:ea typeface="+mn-ea"/>
              </a:rPr>
              <a:t>sibling</a:t>
            </a:r>
            <a:r>
              <a:rPr lang="ko-KR" altLang="en-US" sz="2000" dirty="0">
                <a:latin typeface="+mn-ea"/>
                <a:ea typeface="+mn-ea"/>
              </a:rPr>
              <a:t>으로 표시되어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있었고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해당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들 모두의 </a:t>
            </a:r>
            <a:r>
              <a:rPr lang="en-US" altLang="ko-KR" sz="2000" dirty="0" err="1">
                <a:latin typeface="+mn-ea"/>
                <a:ea typeface="+mn-ea"/>
              </a:rPr>
              <a:t>governer</a:t>
            </a:r>
            <a:r>
              <a:rPr lang="ko-KR" altLang="en-US" sz="2000" dirty="0">
                <a:latin typeface="+mn-ea"/>
                <a:ea typeface="+mn-ea"/>
              </a:rPr>
              <a:t>가 </a:t>
            </a:r>
            <a:r>
              <a:rPr lang="en-US" altLang="ko-KR" sz="2000" dirty="0" err="1">
                <a:latin typeface="+mn-ea"/>
                <a:ea typeface="+mn-ea"/>
              </a:rPr>
              <a:t>userspace</a:t>
            </a:r>
            <a:r>
              <a:rPr lang="ko-KR" altLang="en-US" sz="2000" dirty="0">
                <a:latin typeface="+mn-ea"/>
                <a:ea typeface="+mn-ea"/>
              </a:rPr>
              <a:t>이고 설정한 최대 주파수에서 돌아가고 있었다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0DDF0-26B1-42CA-B9CF-E7647863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4" t="3024" r="33814" b="37457"/>
          <a:stretch/>
        </p:blipFill>
        <p:spPr>
          <a:xfrm>
            <a:off x="238334" y="1902770"/>
            <a:ext cx="8703323" cy="46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3126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보드 클럭 고정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9012025" y="2358187"/>
            <a:ext cx="30919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또한</a:t>
            </a:r>
            <a:r>
              <a:rPr lang="en-US" altLang="ko-KR" sz="2000" dirty="0">
                <a:latin typeface="+mn-ea"/>
                <a:ea typeface="+mn-ea"/>
              </a:rPr>
              <a:t>, cpu5</a:t>
            </a:r>
            <a:r>
              <a:rPr lang="ko-KR" altLang="en-US" sz="2000" dirty="0">
                <a:latin typeface="+mn-ea"/>
                <a:ea typeface="+mn-ea"/>
              </a:rPr>
              <a:t>도 같이 사용되고 있지만 해당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altLang="ko-KR" sz="2000" dirty="0" err="1">
                <a:latin typeface="+mn-ea"/>
                <a:ea typeface="+mn-ea"/>
              </a:rPr>
              <a:t>governo</a:t>
            </a:r>
            <a:r>
              <a:rPr lang="ko-KR" altLang="en-US" sz="2000" dirty="0">
                <a:latin typeface="+mn-ea"/>
                <a:ea typeface="+mn-ea"/>
              </a:rPr>
              <a:t>는</a:t>
            </a:r>
            <a:r>
              <a:rPr lang="en-US" altLang="ko-KR" sz="2000" dirty="0">
                <a:latin typeface="+mn-ea"/>
                <a:ea typeface="+mn-ea"/>
              </a:rPr>
              <a:t> interactive</a:t>
            </a:r>
            <a:r>
              <a:rPr lang="ko-KR" altLang="en-US" sz="2000" dirty="0">
                <a:latin typeface="+mn-ea"/>
                <a:ea typeface="+mn-ea"/>
              </a:rPr>
              <a:t>로 설정되어 있었다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또한 해당 수행 시 </a:t>
            </a:r>
            <a:r>
              <a:rPr lang="en-US" altLang="ko-KR" sz="2000" dirty="0">
                <a:latin typeface="+mn-ea"/>
                <a:ea typeface="+mn-ea"/>
              </a:rPr>
              <a:t>cpu4</a:t>
            </a:r>
            <a:r>
              <a:rPr lang="ko-KR" altLang="en-US" sz="2000" dirty="0">
                <a:latin typeface="+mn-ea"/>
                <a:ea typeface="+mn-ea"/>
              </a:rPr>
              <a:t>는 켜지지 않았던 것으로 보아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0-3</a:t>
            </a:r>
            <a:r>
              <a:rPr lang="ko-KR" altLang="en-US" sz="2000" dirty="0">
                <a:latin typeface="+mn-ea"/>
                <a:ea typeface="+mn-ea"/>
              </a:rPr>
              <a:t>을 제외한 나머지 네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들은 </a:t>
            </a:r>
            <a:r>
              <a:rPr lang="en-US" altLang="ko-KR" sz="2000" dirty="0">
                <a:latin typeface="+mn-ea"/>
                <a:ea typeface="+mn-ea"/>
              </a:rPr>
              <a:t>interactive</a:t>
            </a:r>
            <a:r>
              <a:rPr lang="ko-KR" altLang="en-US" sz="2000" dirty="0">
                <a:latin typeface="+mn-ea"/>
                <a:ea typeface="+mn-ea"/>
              </a:rPr>
              <a:t>하게 설정되어 있다고 유추할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37684-73B9-4B11-B665-E676982EB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" t="3024" r="29375" b="48729"/>
          <a:stretch/>
        </p:blipFill>
        <p:spPr>
          <a:xfrm>
            <a:off x="219103" y="2311924"/>
            <a:ext cx="8792922" cy="35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5538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3126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보드 클럭 고정 </a:t>
            </a: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- </a:t>
            </a: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320511" y="2358187"/>
            <a:ext cx="117835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커널에서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정책을 살펴본 결과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err="1">
                <a:latin typeface="+mn-ea"/>
                <a:ea typeface="+mn-ea"/>
              </a:rPr>
              <a:t>hotplugin</a:t>
            </a:r>
            <a:r>
              <a:rPr lang="ko-KR" altLang="en-US" sz="2000" dirty="0">
                <a:latin typeface="+mn-ea"/>
                <a:ea typeface="+mn-ea"/>
              </a:rPr>
              <a:t>은 켜져 있었으나 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echo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1 &gt; sys/devices/system/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/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(X)/online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명령어를 실행해도 값은 변하지 않았다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따라서 프로젝트를 진행함에 있어 </a:t>
            </a:r>
            <a:r>
              <a:rPr lang="en-US" altLang="ko-KR" sz="2000" dirty="0">
                <a:latin typeface="+mn-ea"/>
                <a:ea typeface="+mn-ea"/>
              </a:rPr>
              <a:t>NEON </a:t>
            </a:r>
            <a:r>
              <a:rPr lang="ko-KR" altLang="en-US" sz="2000" dirty="0">
                <a:latin typeface="+mn-ea"/>
                <a:ea typeface="+mn-ea"/>
              </a:rPr>
              <a:t>명령어나 다중 </a:t>
            </a:r>
            <a:r>
              <a:rPr lang="ko-KR" altLang="en-US" sz="2000" dirty="0" err="1">
                <a:latin typeface="+mn-ea"/>
                <a:ea typeface="+mn-ea"/>
              </a:rPr>
              <a:t>쓰레딩</a:t>
            </a:r>
            <a:r>
              <a:rPr lang="ko-KR" altLang="en-US" sz="2000" dirty="0">
                <a:latin typeface="+mn-ea"/>
                <a:ea typeface="+mn-ea"/>
              </a:rPr>
              <a:t> 같은 기법을 사용하는 경우 가용 자원을 많이 사용하므로 </a:t>
            </a:r>
            <a:r>
              <a:rPr lang="en-US" altLang="ko-KR" sz="2000" dirty="0">
                <a:latin typeface="+mn-ea"/>
                <a:ea typeface="+mn-ea"/>
              </a:rPr>
              <a:t>interactive</a:t>
            </a:r>
            <a:r>
              <a:rPr lang="ko-KR" altLang="en-US" sz="2000" dirty="0">
                <a:latin typeface="+mn-ea"/>
                <a:ea typeface="+mn-ea"/>
              </a:rPr>
              <a:t>한 </a:t>
            </a:r>
            <a:r>
              <a:rPr lang="en-US" altLang="ko-KR" sz="2000" dirty="0">
                <a:latin typeface="+mn-ea"/>
                <a:ea typeface="+mn-ea"/>
              </a:rPr>
              <a:t>4-7</a:t>
            </a:r>
            <a:r>
              <a:rPr lang="ko-KR" altLang="en-US" sz="2000" dirty="0">
                <a:latin typeface="+mn-ea"/>
                <a:ea typeface="+mn-ea"/>
              </a:rPr>
              <a:t>번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가 더 많이 켜지고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더 빠른 주파수를 가질 것이라 예상한다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그러므로 프로그램 자체가 최적화되어 실행 시간이 빨라지는 것도 있지만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상기한 상황에서 가용 자원이 늘어남으로 인해 더 빨리 작업이 마무리되는 효과도 있을 것이라 예측한다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이는 최적화 진행 시 실행 시간의 변화 폭이 크지 않음도 설명할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주어진 최초 코드를 실행함에도 고정 주파수를 가지는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0-3</a:t>
            </a:r>
            <a:r>
              <a:rPr lang="ko-KR" altLang="en-US" sz="2000" dirty="0">
                <a:latin typeface="+mn-ea"/>
                <a:ea typeface="+mn-ea"/>
              </a:rPr>
              <a:t>을 모두 사용하고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부하에 비례하는 주파수를 가지는</a:t>
            </a:r>
            <a:r>
              <a:rPr lang="en-US" altLang="ko-KR" sz="2000" dirty="0">
                <a:latin typeface="+mn-ea"/>
                <a:ea typeface="+mn-ea"/>
              </a:rPr>
              <a:t> cpu5</a:t>
            </a:r>
            <a:r>
              <a:rPr lang="ko-KR" altLang="en-US" sz="2000" dirty="0">
                <a:latin typeface="+mn-ea"/>
                <a:ea typeface="+mn-ea"/>
              </a:rPr>
              <a:t>를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사용하는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것이 확인되었다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그러므로 해당 가변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ko-KR" altLang="en-US" sz="2000" dirty="0">
                <a:latin typeface="+mn-ea"/>
                <a:ea typeface="+mn-ea"/>
              </a:rPr>
              <a:t>를 차지하는 부하 만큼의 최적화가 진행되기 전까지는 실행 시간의 변동을 예측할 수 없다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371963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최적화 적용 목록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19958" y="1690062"/>
            <a:ext cx="117520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Machine independent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Unsigned int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Common subexpression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 motion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Reduction in strength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Register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Vector ADT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Pointer chains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Minimizing parameter passing overhead</a:t>
            </a:r>
          </a:p>
        </p:txBody>
      </p:sp>
    </p:spTree>
    <p:extLst>
      <p:ext uri="{BB962C8B-B14F-4D97-AF65-F5344CB8AC3E}">
        <p14:creationId xmlns:p14="http://schemas.microsoft.com/office/powerpoint/2010/main" val="11186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실행 파일 결과의 불일치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5844618" y="2188504"/>
            <a:ext cx="5904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좌측과 같은 프로그램을 작성해 최초 실행 결과 파일과 최적화를 수행한 결과 파일을 비교하였다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만약 서로 다른 </a:t>
            </a:r>
            <a:r>
              <a:rPr lang="en-US" altLang="ko-KR" sz="2000" dirty="0">
                <a:latin typeface="+mn-ea"/>
                <a:ea typeface="+mn-ea"/>
              </a:rPr>
              <a:t>line</a:t>
            </a:r>
            <a:r>
              <a:rPr lang="ko-KR" altLang="en-US" sz="2000" dirty="0">
                <a:latin typeface="+mn-ea"/>
                <a:ea typeface="+mn-ea"/>
              </a:rPr>
              <a:t>이 있다면 그것을 출력하는 알고리즘이다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DEA678-385E-4E77-A304-2899A372A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58" t="8110" r="43634" b="33471"/>
          <a:stretch/>
        </p:blipFill>
        <p:spPr>
          <a:xfrm>
            <a:off x="443059" y="1884782"/>
            <a:ext cx="5137610" cy="46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769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실행 파일 결과의 불일치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9428374" y="2273344"/>
            <a:ext cx="2441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두 실행 결과는 안드로이드 스튜디오의 </a:t>
            </a:r>
            <a:r>
              <a:rPr lang="en-US" altLang="ko-KR" sz="2000" dirty="0">
                <a:latin typeface="+mn-ea"/>
                <a:ea typeface="+mn-ea"/>
              </a:rPr>
              <a:t>Save as </a:t>
            </a:r>
            <a:r>
              <a:rPr lang="ko-KR" altLang="en-US" sz="2000" dirty="0">
                <a:latin typeface="+mn-ea"/>
                <a:ea typeface="+mn-ea"/>
              </a:rPr>
              <a:t>기능을 사용해서 로컬 파일로 저장했다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89127-0B4D-4948-AF08-EC0C3B045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13333" r="10464" b="22178"/>
          <a:stretch/>
        </p:blipFill>
        <p:spPr>
          <a:xfrm>
            <a:off x="322082" y="2064470"/>
            <a:ext cx="8880049" cy="44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20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결과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248238" y="1319174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실행 파일 결과의 불일치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1C238-8A95-463B-ACE9-A33BBC62C33D}"/>
              </a:ext>
            </a:extLst>
          </p:cNvPr>
          <p:cNvSpPr txBox="1"/>
          <p:nvPr/>
        </p:nvSpPr>
        <p:spPr>
          <a:xfrm>
            <a:off x="414779" y="5538826"/>
            <a:ext cx="11340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총 </a:t>
            </a:r>
            <a:r>
              <a:rPr lang="en-US" altLang="ko-KR" sz="2000" dirty="0">
                <a:latin typeface="+mn-ea"/>
                <a:ea typeface="+mn-ea"/>
              </a:rPr>
              <a:t>50000</a:t>
            </a:r>
            <a:r>
              <a:rPr lang="ko-KR" altLang="en-US" sz="2000" dirty="0">
                <a:latin typeface="+mn-ea"/>
                <a:ea typeface="+mn-ea"/>
              </a:rPr>
              <a:t>개의 실행 중 하나의 이미지 파일에서 차이가 발생했다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다만 인공신경망이 얻은 숫자 인식의 결과는 동일하며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  <a:r>
              <a:rPr lang="ko-KR" altLang="en-US" sz="2000" dirty="0">
                <a:latin typeface="+mn-ea"/>
                <a:ea typeface="+mn-ea"/>
              </a:rPr>
              <a:t> 그 정확도에서 </a:t>
            </a:r>
            <a:r>
              <a:rPr lang="en-US" altLang="ko-KR" sz="2000" dirty="0">
                <a:latin typeface="+mn-ea"/>
                <a:ea typeface="+mn-ea"/>
              </a:rPr>
              <a:t>0.001</a:t>
            </a:r>
            <a:r>
              <a:rPr lang="ko-KR" altLang="en-US" sz="2000" dirty="0">
                <a:latin typeface="+mn-ea"/>
                <a:ea typeface="+mn-ea"/>
              </a:rPr>
              <a:t>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차이가 발생하였다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이는 보드에서 </a:t>
            </a:r>
            <a:r>
              <a:rPr lang="en-US" altLang="ko-KR" sz="2000" dirty="0">
                <a:latin typeface="+mn-ea"/>
                <a:ea typeface="+mn-ea"/>
              </a:rPr>
              <a:t>floating point</a:t>
            </a:r>
            <a:r>
              <a:rPr lang="ko-KR" altLang="en-US" sz="2000" dirty="0">
                <a:latin typeface="+mn-ea"/>
                <a:ea typeface="+mn-ea"/>
              </a:rPr>
              <a:t>의 처리가 </a:t>
            </a:r>
            <a:r>
              <a:rPr lang="en-US" altLang="ko-KR" sz="2000" dirty="0">
                <a:latin typeface="+mn-ea"/>
                <a:ea typeface="+mn-ea"/>
              </a:rPr>
              <a:t>NEON</a:t>
            </a:r>
            <a:r>
              <a:rPr lang="ko-KR" altLang="en-US" sz="2000" dirty="0">
                <a:latin typeface="+mn-ea"/>
                <a:ea typeface="+mn-ea"/>
              </a:rPr>
              <a:t>을 사용하는 </a:t>
            </a:r>
            <a:r>
              <a:rPr lang="en-US" altLang="ko-KR" sz="2000" dirty="0" err="1">
                <a:latin typeface="+mn-ea"/>
                <a:ea typeface="+mn-ea"/>
              </a:rPr>
              <a:t>abi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en-US" altLang="ko-KR" sz="2000" dirty="0" err="1">
                <a:latin typeface="+mn-ea"/>
                <a:ea typeface="+mn-ea"/>
              </a:rPr>
              <a:t>softfp</a:t>
            </a:r>
            <a:r>
              <a:rPr lang="ko-KR" altLang="en-US" sz="2000" dirty="0">
                <a:latin typeface="+mn-ea"/>
                <a:ea typeface="+mn-ea"/>
              </a:rPr>
              <a:t>이므로 하드웨어 연산과 소프트웨어 로직의 연산 결과가 달라 발생하였을 것이라 추측한다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152-747C-44F9-ABD5-92FB0507C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7" t="66529" r="27242" b="195"/>
          <a:stretch/>
        </p:blipFill>
        <p:spPr>
          <a:xfrm>
            <a:off x="1179921" y="1842959"/>
            <a:ext cx="9832157" cy="35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653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전자기기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EF0AA61-CF1A-8017-2344-C8B2A1D6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" y="1509663"/>
            <a:ext cx="9269925" cy="5214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A5B5F-C178-4199-ACFA-B9C434A9C191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36279-0610-4243-81ED-477DE2FFEDA3}"/>
              </a:ext>
            </a:extLst>
          </p:cNvPr>
          <p:cNvSpPr txBox="1"/>
          <p:nvPr/>
        </p:nvSpPr>
        <p:spPr>
          <a:xfrm>
            <a:off x="9700182" y="2380050"/>
            <a:ext cx="2375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최종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실행 코드를 안드로이드 스튜디오에 이식한다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이때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원활한 작업을 위해 </a:t>
            </a:r>
            <a:r>
              <a:rPr lang="en-US" altLang="ko-KR" sz="2000" dirty="0">
                <a:latin typeface="+mn-ea"/>
                <a:ea typeface="+mn-ea"/>
              </a:rPr>
              <a:t>logger</a:t>
            </a:r>
            <a:r>
              <a:rPr lang="ko-KR" altLang="en-US" sz="2000" dirty="0">
                <a:latin typeface="+mn-ea"/>
                <a:ea typeface="+mn-ea"/>
              </a:rPr>
              <a:t>를 삽입해 결과를 확인할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63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1B43F301-FBFE-4A0D-24BD-9A98C51A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" y="1513812"/>
            <a:ext cx="9312723" cy="5238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4AB37-BADC-4258-AE11-D96D366B1DF6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48EAA-D43D-40E3-A317-E875ECD8041A}"/>
              </a:ext>
            </a:extLst>
          </p:cNvPr>
          <p:cNvSpPr txBox="1"/>
          <p:nvPr/>
        </p:nvSpPr>
        <p:spPr>
          <a:xfrm>
            <a:off x="9666429" y="2389477"/>
            <a:ext cx="23755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라이브러리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호출 함수는 </a:t>
            </a:r>
            <a:r>
              <a:rPr lang="en-US" altLang="ko-KR" sz="2000" dirty="0" err="1">
                <a:latin typeface="+mn-ea"/>
                <a:ea typeface="+mn-ea"/>
              </a:rPr>
              <a:t>jstring</a:t>
            </a:r>
            <a:r>
              <a:rPr lang="ko-KR" altLang="en-US" sz="2000" dirty="0">
                <a:latin typeface="+mn-ea"/>
                <a:ea typeface="+mn-ea"/>
              </a:rPr>
              <a:t>을 반환하며 객체 배열을 입력으로 받는다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이를 적절히 처리하면 입력 배열의 요소 개수와 각 배열의 값을 </a:t>
            </a:r>
            <a:r>
              <a:rPr lang="en-US" altLang="ko-KR" sz="2000" dirty="0">
                <a:latin typeface="+mn-ea"/>
                <a:ea typeface="+mn-ea"/>
              </a:rPr>
              <a:t>C</a:t>
            </a:r>
            <a:r>
              <a:rPr lang="ko-KR" altLang="en-US" sz="2000" dirty="0">
                <a:latin typeface="+mn-ea"/>
                <a:ea typeface="+mn-ea"/>
              </a:rPr>
              <a:t>의 요소로 변환할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61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446E36A6-38CF-5E50-8B63-0A1F95D6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4" y="1517447"/>
            <a:ext cx="9289604" cy="5225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D1024-8EA9-4A58-AE82-420A17D3A575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33A0-D838-4E43-9ACE-6B5C2CE08FFC}"/>
              </a:ext>
            </a:extLst>
          </p:cNvPr>
          <p:cNvSpPr txBox="1"/>
          <p:nvPr/>
        </p:nvSpPr>
        <p:spPr>
          <a:xfrm>
            <a:off x="9666429" y="2389477"/>
            <a:ext cx="23755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C </a:t>
            </a:r>
            <a:r>
              <a:rPr lang="ko-KR" altLang="en-US" sz="2000" dirty="0">
                <a:latin typeface="+mn-ea"/>
                <a:ea typeface="+mn-ea"/>
              </a:rPr>
              <a:t>객체를 </a:t>
            </a:r>
            <a:r>
              <a:rPr lang="en-US" altLang="ko-KR" sz="2000" dirty="0">
                <a:latin typeface="+mn-ea"/>
                <a:ea typeface="+mn-ea"/>
              </a:rPr>
              <a:t>JAVA </a:t>
            </a:r>
            <a:r>
              <a:rPr lang="ko-KR" altLang="en-US" sz="2000" dirty="0">
                <a:latin typeface="+mn-ea"/>
                <a:ea typeface="+mn-ea"/>
              </a:rPr>
              <a:t>객체로 변환하여 </a:t>
            </a:r>
            <a:r>
              <a:rPr lang="en-US" altLang="ko-KR" sz="2000" dirty="0">
                <a:latin typeface="+mn-ea"/>
                <a:ea typeface="+mn-ea"/>
              </a:rPr>
              <a:t>return </a:t>
            </a:r>
            <a:r>
              <a:rPr lang="ko-KR" altLang="en-US" sz="2000" dirty="0">
                <a:latin typeface="+mn-ea"/>
                <a:ea typeface="+mn-ea"/>
              </a:rPr>
              <a:t>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중간에 실행 여부와 값 일치를 확인하기 위해 </a:t>
            </a:r>
            <a:r>
              <a:rPr lang="en-US" altLang="ko-KR" sz="2000" dirty="0">
                <a:latin typeface="+mn-ea"/>
                <a:ea typeface="+mn-ea"/>
              </a:rPr>
              <a:t>log </a:t>
            </a:r>
            <a:r>
              <a:rPr lang="ko-KR" altLang="en-US" sz="2000" dirty="0">
                <a:latin typeface="+mn-ea"/>
                <a:ea typeface="+mn-ea"/>
              </a:rPr>
              <a:t>메시지를 출력시켰다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7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05597C52-FAA5-1D0F-6494-2B96FFA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" y="1513811"/>
            <a:ext cx="9167091" cy="515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1F0DE-F72A-47F1-9043-0C2DBD9B4306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JAVA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AE1D8-F651-4CEA-A62C-AC615F95FAFC}"/>
              </a:ext>
            </a:extLst>
          </p:cNvPr>
          <p:cNvSpPr txBox="1"/>
          <p:nvPr/>
        </p:nvSpPr>
        <p:spPr>
          <a:xfrm>
            <a:off x="9440186" y="1710747"/>
            <a:ext cx="25944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메인 자바 파일은 다음과 같은 변수들을 사용한다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또한 화면에서 버튼을 눌렀을 때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각 명령어들이 순차적으로 실행되지 않고 동시에 실행되므로 이를 막기 위해 쓰레드 기법을 사용했다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즉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원하는 실행 묶음을 하나의 쓰레드로 처리했다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924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1B95D782-B2E7-7322-1FE7-5F08A4B5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9" y="1513811"/>
            <a:ext cx="9188235" cy="5168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8974E-AB79-470F-AEBD-4AB9780BDAA2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JAVA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F8A80-73F4-4C9A-BB25-9C9123D09403}"/>
              </a:ext>
            </a:extLst>
          </p:cNvPr>
          <p:cNvSpPr txBox="1"/>
          <p:nvPr/>
        </p:nvSpPr>
        <p:spPr>
          <a:xfrm>
            <a:off x="9440186" y="1710747"/>
            <a:ext cx="25944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처음에는 로딩화면을 불러와 화면에 띄워준다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r>
              <a:rPr lang="ko-KR" altLang="en-US" sz="2000" dirty="0">
                <a:latin typeface="+mn-ea"/>
                <a:ea typeface="+mn-ea"/>
              </a:rPr>
              <a:t>다음으로 공유 라이브러리를 불러 </a:t>
            </a:r>
            <a:r>
              <a:rPr lang="ko-KR" altLang="en-US" sz="2000" dirty="0" err="1">
                <a:latin typeface="+mn-ea"/>
                <a:ea typeface="+mn-ea"/>
              </a:rPr>
              <a:t>반환값을</a:t>
            </a:r>
            <a:r>
              <a:rPr lang="ko-KR" altLang="en-US" sz="2000" dirty="0">
                <a:latin typeface="+mn-ea"/>
                <a:ea typeface="+mn-ea"/>
              </a:rPr>
              <a:t> 문자열 변수에 저장한다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마지막으로 결과를 앱의 화면에 띄워주고 로딩 화면을 다시 내려준다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7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A46EE3FB-4BFE-B7E7-500E-A730F737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4" y="1513811"/>
            <a:ext cx="9107691" cy="5123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00330-A048-4504-A2B5-BDC1B0F85872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JAVA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29CB2-D4C2-458A-A363-5365411DE1B5}"/>
              </a:ext>
            </a:extLst>
          </p:cNvPr>
          <p:cNvSpPr txBox="1"/>
          <p:nvPr/>
        </p:nvSpPr>
        <p:spPr>
          <a:xfrm>
            <a:off x="9440186" y="1710747"/>
            <a:ext cx="25944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앱의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첫 실행 시 초기화되는 부분이다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각 변수들에 </a:t>
            </a:r>
            <a:r>
              <a:rPr lang="en-US" altLang="ko-KR" sz="2000" dirty="0">
                <a:latin typeface="+mn-ea"/>
                <a:ea typeface="+mn-ea"/>
              </a:rPr>
              <a:t>XML</a:t>
            </a:r>
            <a:r>
              <a:rPr lang="ko-KR" altLang="en-US" sz="2000" dirty="0">
                <a:latin typeface="+mn-ea"/>
                <a:ea typeface="+mn-ea"/>
              </a:rPr>
              <a:t>의 각 객체들을 연결해준다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버튼이 눌리면 실행되는 명령어를 만들어 사용자가 입력한 네트워크 파일과 출력 파일의 주소를 받아 라이브러리의 입력으로 넘길 배열에 저장한다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이후 실행한다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3549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9736149A-2176-880E-4E14-F0B990F1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6" r="37134"/>
          <a:stretch/>
        </p:blipFill>
        <p:spPr>
          <a:xfrm>
            <a:off x="226240" y="1523290"/>
            <a:ext cx="3007153" cy="5128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F63C5-3B74-4142-8639-63E7AA34F0E1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XML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6" name="그림 5" descr="텍스트, 스크린샷, 컴퓨터이(가) 표시된 사진&#10;&#10;자동 생성된 설명">
            <a:extLst>
              <a:ext uri="{FF2B5EF4-FFF2-40B4-BE49-F238E27FC236}">
                <a16:creationId xmlns:a16="http://schemas.microsoft.com/office/drawing/2014/main" id="{A59E393C-62CC-49F8-A3AD-986D7AF54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97"/>
          <a:stretch/>
        </p:blipFill>
        <p:spPr>
          <a:xfrm>
            <a:off x="3233393" y="1531637"/>
            <a:ext cx="6372521" cy="512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C1A93-8C01-461E-A2E9-A8038521EA81}"/>
              </a:ext>
            </a:extLst>
          </p:cNvPr>
          <p:cNvSpPr txBox="1"/>
          <p:nvPr/>
        </p:nvSpPr>
        <p:spPr>
          <a:xfrm>
            <a:off x="9700182" y="2380050"/>
            <a:ext cx="2375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기본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실행 화면은 다음과 같이 네트워크 파일의 위치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출력 파일의 위치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결과 출력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실행 버튼으로 이루어져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57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최적화 적용 목록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14607-22D8-AEEB-F6F9-E95F8C1DBF44}"/>
              </a:ext>
            </a:extLst>
          </p:cNvPr>
          <p:cNvSpPr txBox="1"/>
          <p:nvPr/>
        </p:nvSpPr>
        <p:spPr>
          <a:xfrm>
            <a:off x="217758" y="2028616"/>
            <a:ext cx="12104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+mj-ea"/>
                <a:ea typeface="+mj-ea"/>
              </a:rPr>
              <a:t>Machine-Dependent Optimizations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>
                <a:latin typeface="+mj-ea"/>
                <a:ea typeface="+mj-ea"/>
              </a:rPr>
              <a:t>Pointer code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>
                <a:latin typeface="+mj-ea"/>
                <a:ea typeface="+mj-ea"/>
              </a:rPr>
              <a:t>Loop Unrolling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>
                <a:latin typeface="+mj-ea"/>
                <a:ea typeface="+mj-ea"/>
              </a:rPr>
              <a:t>Parallel Loop Unrolling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>
                <a:latin typeface="+mj-ea"/>
                <a:ea typeface="+mj-ea"/>
              </a:rPr>
              <a:t>Loop jamming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>
                <a:latin typeface="+mj-ea"/>
                <a:ea typeface="+mj-ea"/>
              </a:rPr>
              <a:t>Loop termination</a:t>
            </a:r>
          </a:p>
          <a:p>
            <a:pPr marL="285750" indent="-285750">
              <a:buFontTx/>
              <a:buChar char="-"/>
            </a:pPr>
            <a:r>
              <a:rPr lang="en-US" altLang="ko-KR" sz="2200" b="1" dirty="0" err="1">
                <a:latin typeface="+mj-ea"/>
                <a:ea typeface="+mj-ea"/>
              </a:rPr>
              <a:t>Edabling</a:t>
            </a:r>
            <a:r>
              <a:rPr lang="en-US" altLang="ko-KR" sz="2200" b="1" dirty="0">
                <a:latin typeface="+mj-ea"/>
                <a:ea typeface="+mj-ea"/>
              </a:rPr>
              <a:t> instruction level parallelism</a:t>
            </a:r>
          </a:p>
          <a:p>
            <a:pPr marL="285750" indent="-285750">
              <a:buFontTx/>
              <a:buChar char="-"/>
            </a:pPr>
            <a:endParaRPr lang="ko-KR" altLang="en-US" sz="22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C6457-6627-4FDD-938D-E0CCFC6E7E73}"/>
              </a:ext>
            </a:extLst>
          </p:cNvPr>
          <p:cNvSpPr txBox="1"/>
          <p:nvPr/>
        </p:nvSpPr>
        <p:spPr>
          <a:xfrm>
            <a:off x="43908" y="4829383"/>
            <a:ext cx="121041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+mj-ea"/>
                <a:ea typeface="+mj-ea"/>
              </a:rPr>
              <a:t>목차 부분 최적화 순서를 재정비 해서 적은 후</a:t>
            </a:r>
            <a:endParaRPr lang="en-US" altLang="ko-KR" sz="2200" b="1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최적화 과정의 이유를 논리적으로 설명</a:t>
            </a:r>
            <a:endParaRPr lang="en-US" altLang="ko-KR" sz="2200" b="1" dirty="0">
              <a:latin typeface="+mj-ea"/>
              <a:ea typeface="+mj-ea"/>
            </a:endParaRPr>
          </a:p>
          <a:p>
            <a:endParaRPr lang="en-US" altLang="ko-KR" sz="2200" b="1" dirty="0">
              <a:latin typeface="+mj-ea"/>
              <a:ea typeface="+mj-ea"/>
            </a:endParaRPr>
          </a:p>
          <a:p>
            <a:endParaRPr lang="en-US" altLang="ko-KR" sz="2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94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3827439C-A285-8731-8D89-AC09EF65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7" y="1513812"/>
            <a:ext cx="9182979" cy="516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98DE1-D2A4-48C4-9325-9A03F912045F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XML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77501-FC61-4140-BD11-F7CFCD7B3429}"/>
              </a:ext>
            </a:extLst>
          </p:cNvPr>
          <p:cNvSpPr txBox="1"/>
          <p:nvPr/>
        </p:nvSpPr>
        <p:spPr>
          <a:xfrm>
            <a:off x="9572618" y="2191514"/>
            <a:ext cx="25125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실행 도중 로딩 화면에서 띄워 줄 아이콘이다</a:t>
            </a:r>
            <a:r>
              <a:rPr lang="en-US" altLang="ko-KR" sz="2000" dirty="0">
                <a:latin typeface="+mn-ea"/>
                <a:ea typeface="+mn-ea"/>
              </a:rPr>
              <a:t>. Res/drawable</a:t>
            </a:r>
            <a:r>
              <a:rPr lang="ko-KR" altLang="en-US" sz="2000" dirty="0">
                <a:latin typeface="+mn-ea"/>
                <a:ea typeface="+mn-ea"/>
              </a:rPr>
              <a:t>에 위치한다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39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8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앱 개발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3B8EFE49-DCEB-ADD2-21E2-34D5F304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5" y="1513811"/>
            <a:ext cx="9176203" cy="5161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D3DDB4-D304-46D2-A5C8-64A7A86A8AA8}"/>
              </a:ext>
            </a:extLst>
          </p:cNvPr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XML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5B555-2C21-4A74-8D59-89B0FCD11BC4}"/>
              </a:ext>
            </a:extLst>
          </p:cNvPr>
          <p:cNvSpPr txBox="1"/>
          <p:nvPr/>
        </p:nvSpPr>
        <p:spPr>
          <a:xfrm>
            <a:off x="9572618" y="2191514"/>
            <a:ext cx="2512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로딩 화면의 레이아웃이다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화면은 불투명 처리되며 가운데에 로딩 로고와 멘트가 출력된다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92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안드로이드 앱 개발</a:t>
            </a:r>
            <a:endParaRPr kumimoji="0" lang="ko-KR" altLang="en-US" sz="2800" b="1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5" name="그림 4" descr="텍스트, 실내, 전자기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374096" y="2236206"/>
            <a:ext cx="5052767" cy="3789575"/>
          </a:xfrm>
          <a:prstGeom prst="rect">
            <a:avLst/>
          </a:prstGeom>
        </p:spPr>
      </p:pic>
      <p:pic>
        <p:nvPicPr>
          <p:cNvPr id="6" name="그림 5" descr="텍스트, 실내, 모니터, 전자기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751869" y="2236207"/>
            <a:ext cx="5052765" cy="3789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9856" y="2191514"/>
            <a:ext cx="3695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+mn-ea"/>
                <a:ea typeface="+mn-ea"/>
              </a:rPr>
              <a:t>앱을 실행하면 좌측과 같이 사용할 네트워크의 파일 위치와 출력할 결과 파일의 위치와 이름을 설정할 수 있다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endParaRPr lang="en-US" altLang="ko-KR" sz="2000">
              <a:latin typeface="+mn-ea"/>
              <a:ea typeface="+mn-ea"/>
            </a:endParaRPr>
          </a:p>
          <a:p>
            <a:pPr lvl="0">
              <a:defRPr/>
            </a:pPr>
            <a:r>
              <a:rPr lang="ko-KR" altLang="en-US" sz="2000">
                <a:latin typeface="+mn-ea"/>
                <a:ea typeface="+mn-ea"/>
              </a:rPr>
              <a:t>기본 위치는 이미 입력되어 있으므로 바로 실행할 수 있다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endParaRPr lang="en-US" altLang="ko-KR" sz="2000">
              <a:latin typeface="+mn-ea"/>
              <a:ea typeface="+mn-ea"/>
            </a:endParaRPr>
          </a:p>
          <a:p>
            <a:pPr lvl="0">
              <a:defRPr/>
            </a:pPr>
            <a:r>
              <a:rPr lang="ko-KR" altLang="en-US" sz="2000">
                <a:latin typeface="+mn-ea"/>
                <a:ea typeface="+mn-ea"/>
              </a:rPr>
              <a:t>키보드를 내리면 우측과 같다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endParaRPr lang="en-US" altLang="ko-KR" sz="200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  <a:sym typeface="Arial"/>
              </a:rPr>
              <a:t>결과 화면</a:t>
            </a:r>
            <a:endParaRPr kumimoji="0" lang="ko-KR" altLang="en-US" sz="2200" b="1" i="0" u="none" strike="noStrike" kern="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147" mc:Ignorable="p14" p14:dur="20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안드로이드 앱 개발</a:t>
            </a:r>
            <a:endParaRPr kumimoji="0" lang="ko-KR" altLang="en-US" sz="2800" b="1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9856" y="2191514"/>
            <a:ext cx="36953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+mn-ea"/>
                <a:ea typeface="+mn-ea"/>
              </a:rPr>
              <a:t>실행 버튼을 누르면 좌측과 같이 로딩 화면이 뜨며 공유 라이브러리부터 </a:t>
            </a:r>
            <a:r>
              <a:rPr lang="en-US" altLang="ko-KR" sz="2000">
                <a:latin typeface="+mn-ea"/>
                <a:ea typeface="+mn-ea"/>
              </a:rPr>
              <a:t>DNN</a:t>
            </a:r>
            <a:r>
              <a:rPr lang="ko-KR" altLang="en-US" sz="2000">
                <a:latin typeface="+mn-ea"/>
                <a:ea typeface="+mn-ea"/>
              </a:rPr>
              <a:t>을 실행한다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endParaRPr lang="en-US" altLang="ko-KR" sz="2000">
              <a:latin typeface="+mn-ea"/>
              <a:ea typeface="+mn-ea"/>
            </a:endParaRPr>
          </a:p>
          <a:p>
            <a:pPr lvl="0">
              <a:defRPr/>
            </a:pPr>
            <a:r>
              <a:rPr lang="ko-KR" altLang="en-US" sz="2000">
                <a:latin typeface="+mn-ea"/>
                <a:ea typeface="+mn-ea"/>
              </a:rPr>
              <a:t>실행이 끝나면 우측과 같이 화면에 실행 결과가 뜨고 로딩 화면이 닫힌다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r>
              <a:rPr lang="ko-KR" altLang="en-US" sz="2000">
                <a:latin typeface="+mn-ea"/>
                <a:ea typeface="+mn-ea"/>
              </a:rPr>
              <a:t>이 화면에서 다시 버튼을 누럴 재실행 가능하다</a:t>
            </a:r>
            <a:r>
              <a:rPr lang="en-US" altLang="ko-KR" sz="2000">
                <a:latin typeface="+mn-ea"/>
                <a:ea typeface="+mn-ea"/>
              </a:rPr>
              <a:t>. </a:t>
            </a:r>
            <a:endParaRPr lang="en-US" altLang="ko-KR" sz="200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238" y="998662"/>
            <a:ext cx="42012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  <a:sym typeface="Arial"/>
              </a:rPr>
              <a:t>결과 화면</a:t>
            </a:r>
            <a:endParaRPr kumimoji="0" lang="ko-KR" altLang="en-US" sz="2200" b="1" i="0" u="none" strike="noStrike" kern="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pic>
        <p:nvPicPr>
          <p:cNvPr id="9" name="그림 8" descr="텍스트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-254524" y="2236207"/>
            <a:ext cx="5052766" cy="3789575"/>
          </a:xfrm>
          <a:prstGeom prst="rect">
            <a:avLst/>
          </a:prstGeom>
        </p:spPr>
      </p:pic>
      <p:pic>
        <p:nvPicPr>
          <p:cNvPr id="10" name="그림 9" descr="텍스트, 실내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751868" y="2236206"/>
            <a:ext cx="5052766" cy="3789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147" mc:Ignorable="p14" p14:dur="20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838200" y="2912100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31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보드 클럭 고정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안드로이드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&amp; API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34FD1-64BD-4C8D-AAB9-3A303192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47" y="1033512"/>
            <a:ext cx="7029450" cy="569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8F6F1-12E3-4897-AA92-55375D32212D}"/>
              </a:ext>
            </a:extLst>
          </p:cNvPr>
          <p:cNvSpPr txBox="1"/>
          <p:nvPr/>
        </p:nvSpPr>
        <p:spPr>
          <a:xfrm>
            <a:off x="7550870" y="1829931"/>
            <a:ext cx="42490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Sys/devices/system/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/cpu0</a:t>
            </a:r>
            <a:r>
              <a:rPr lang="ko-KR" altLang="en-US" sz="2000" dirty="0">
                <a:latin typeface="+mn-ea"/>
                <a:ea typeface="+mn-ea"/>
              </a:rPr>
              <a:t>에 접근하여 정책을 </a:t>
            </a:r>
            <a:r>
              <a:rPr lang="en-US" altLang="ko-KR" sz="2000" dirty="0" err="1">
                <a:latin typeface="+mn-ea"/>
                <a:ea typeface="+mn-ea"/>
              </a:rPr>
              <a:t>userspace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주파수를 가능한 최고 클럭으로 설정한 화면이다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또한 안드로이드 스튜디오로 보드에 접근하였을 때 해당 기기의 안드로이드 </a:t>
            </a:r>
            <a:r>
              <a:rPr lang="en-US" altLang="ko-KR" sz="2000" dirty="0" err="1">
                <a:latin typeface="+mn-ea"/>
                <a:ea typeface="+mn-ea"/>
              </a:rPr>
              <a:t>os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버전이 </a:t>
            </a:r>
            <a:r>
              <a:rPr lang="en-US" altLang="ko-KR" sz="2000" dirty="0">
                <a:latin typeface="+mn-ea"/>
                <a:ea typeface="+mn-ea"/>
              </a:rPr>
              <a:t>6.0.1</a:t>
            </a:r>
            <a:r>
              <a:rPr lang="ko-KR" altLang="en-US" sz="2000" dirty="0">
                <a:latin typeface="+mn-ea"/>
                <a:ea typeface="+mn-ea"/>
              </a:rPr>
              <a:t>이며 이에 상응하는 </a:t>
            </a:r>
            <a:r>
              <a:rPr lang="en-US" altLang="ko-KR" sz="2000" dirty="0" err="1">
                <a:latin typeface="+mn-ea"/>
                <a:ea typeface="+mn-ea"/>
              </a:rPr>
              <a:t>ndk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레벨은</a:t>
            </a:r>
            <a:r>
              <a:rPr lang="en-US" altLang="ko-KR" sz="2000" dirty="0">
                <a:latin typeface="+mn-ea"/>
                <a:ea typeface="+mn-ea"/>
              </a:rPr>
              <a:t> API 23</a:t>
            </a:r>
            <a:r>
              <a:rPr lang="ko-KR" altLang="en-US" sz="2000" dirty="0">
                <a:latin typeface="+mn-ea"/>
                <a:ea typeface="+mn-ea"/>
              </a:rPr>
              <a:t>임을 확인할 수 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이는 </a:t>
            </a:r>
            <a:r>
              <a:rPr lang="en-US" altLang="ko-KR" sz="2000" dirty="0">
                <a:latin typeface="+mn-ea"/>
                <a:ea typeface="+mn-ea"/>
              </a:rPr>
              <a:t>Application.mk</a:t>
            </a:r>
            <a:r>
              <a:rPr lang="ko-KR" altLang="en-US" sz="2000" dirty="0">
                <a:latin typeface="+mn-ea"/>
                <a:ea typeface="+mn-ea"/>
              </a:rPr>
              <a:t>에서 설정하는데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사용된다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이는 지난 발표에서 디버그 옵션을 사용 시 에러가 발생하는 이유가 해당 </a:t>
            </a:r>
            <a:r>
              <a:rPr lang="en-US" altLang="ko-KR" sz="2000" dirty="0">
                <a:latin typeface="+mn-ea"/>
                <a:ea typeface="+mn-ea"/>
              </a:rPr>
              <a:t>API </a:t>
            </a:r>
            <a:r>
              <a:rPr lang="ko-KR" altLang="en-US" sz="2000" dirty="0">
                <a:latin typeface="+mn-ea"/>
                <a:ea typeface="+mn-ea"/>
              </a:rPr>
              <a:t>버전보다 상위에서 빌드했기 때문이었음을 확인했다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D2AC6F-3049-404F-910B-B9A6F8AEDA3C}"/>
              </a:ext>
            </a:extLst>
          </p:cNvPr>
          <p:cNvSpPr/>
          <p:nvPr/>
        </p:nvSpPr>
        <p:spPr>
          <a:xfrm>
            <a:off x="215147" y="5844619"/>
            <a:ext cx="5431509" cy="884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-107362" y="1136294"/>
            <a:ext cx="4283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기본 코드 수행 시간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007FC-493C-4DAC-4EEB-9797A3E29265}"/>
              </a:ext>
            </a:extLst>
          </p:cNvPr>
          <p:cNvSpPr txBox="1"/>
          <p:nvPr/>
        </p:nvSpPr>
        <p:spPr>
          <a:xfrm>
            <a:off x="12532360" y="2778760"/>
            <a:ext cx="4765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회 수행 시 평균</a:t>
            </a:r>
            <a:endParaRPr lang="en-US" altLang="ko-KR" dirty="0"/>
          </a:p>
          <a:p>
            <a:r>
              <a:rPr lang="en-US" altLang="ko-KR" dirty="0"/>
              <a:t>79.3272 sec</a:t>
            </a:r>
          </a:p>
          <a:p>
            <a:endParaRPr lang="en-US" altLang="ko-KR" dirty="0"/>
          </a:p>
          <a:p>
            <a:r>
              <a:rPr lang="ko-KR" altLang="en-US" dirty="0"/>
              <a:t>이 값을 </a:t>
            </a:r>
            <a:r>
              <a:rPr lang="en-US" altLang="ko-KR" dirty="0"/>
              <a:t>default</a:t>
            </a:r>
            <a:r>
              <a:rPr lang="ko-KR" altLang="en-US" dirty="0"/>
              <a:t>로 취급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CF70AC8-9996-675A-5197-ABCDBEFF0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96737"/>
              </p:ext>
            </p:extLst>
          </p:nvPr>
        </p:nvGraphicFramePr>
        <p:xfrm>
          <a:off x="8006080" y="1572593"/>
          <a:ext cx="4185920" cy="122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38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1722624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1890958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289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0500" marR="50500" marT="25250" marB="25250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307" marR="65307" marT="32654" marB="32654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289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0500" marR="50500" marT="25250" marB="25250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307" marR="65307" marT="32654" marB="32654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289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50500" marR="50500" marT="25250" marB="25250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5307" marR="65307" marT="32654" marB="32654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28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50500" marR="50500" marT="25250" marB="252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50500" marR="50500" marT="25250" marB="2525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50500" marR="50500" marT="25250" marB="252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E1F6F79-99AF-467F-9BD4-BDF4F15A6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48" t="68226" r="8619" b="2979"/>
          <a:stretch/>
        </p:blipFill>
        <p:spPr>
          <a:xfrm>
            <a:off x="632297" y="1759994"/>
            <a:ext cx="5573949" cy="26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①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F3E6E-A162-2DBE-A3E4-07700A7A3241}"/>
              </a:ext>
            </a:extLst>
          </p:cNvPr>
          <p:cNvSpPr txBox="1"/>
          <p:nvPr/>
        </p:nvSpPr>
        <p:spPr>
          <a:xfrm>
            <a:off x="405351" y="1435644"/>
            <a:ext cx="4360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Register + Unsigned int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4F6F6-3D91-8F2A-37E3-F7000A7B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2484675"/>
            <a:ext cx="9274344" cy="171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04BD2-7DE5-9E61-7CD2-854DEAA02C2D}"/>
              </a:ext>
            </a:extLst>
          </p:cNvPr>
          <p:cNvSpPr txBox="1"/>
          <p:nvPr/>
        </p:nvSpPr>
        <p:spPr>
          <a:xfrm>
            <a:off x="518474" y="5032911"/>
            <a:ext cx="966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  <a:ea typeface="+mn-ea"/>
              </a:rPr>
              <a:t>loop</a:t>
            </a:r>
            <a:r>
              <a:rPr lang="ko-KR" altLang="en-US" sz="2000" dirty="0">
                <a:latin typeface="+mn-ea"/>
                <a:ea typeface="+mn-ea"/>
              </a:rPr>
              <a:t>문의 변수에 사용되는 </a:t>
            </a:r>
            <a:r>
              <a:rPr lang="en-US" altLang="ko-KR" sz="2000" dirty="0">
                <a:latin typeface="+mn-ea"/>
                <a:ea typeface="+mn-ea"/>
              </a:rPr>
              <a:t>Int </a:t>
            </a:r>
            <a:r>
              <a:rPr lang="ko-KR" altLang="en-US" sz="2000" dirty="0">
                <a:latin typeface="+mn-ea"/>
                <a:ea typeface="+mn-ea"/>
              </a:rPr>
              <a:t>변수를 </a:t>
            </a:r>
            <a:r>
              <a:rPr lang="en-US" altLang="ko-KR" sz="2000" dirty="0">
                <a:latin typeface="+mn-ea"/>
                <a:ea typeface="+mn-ea"/>
              </a:rPr>
              <a:t>register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unsigned int</a:t>
            </a:r>
            <a:r>
              <a:rPr lang="ko-KR" altLang="en-US" sz="2000" dirty="0">
                <a:latin typeface="+mn-ea"/>
                <a:ea typeface="+mn-ea"/>
              </a:rPr>
              <a:t>로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0785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>
            <a:noFill/>
          </a:ln>
          <a:effectLst>
            <a:outerShdw dist="50800" dir="5400000" algn="t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코드 최적화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- ①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032BAA-6E7D-157F-6BF5-E210D4DBF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69" b="3071"/>
          <a:stretch/>
        </p:blipFill>
        <p:spPr>
          <a:xfrm>
            <a:off x="428983" y="1721293"/>
            <a:ext cx="7507343" cy="2954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32666-215A-4675-17C8-DA4E11740687}"/>
              </a:ext>
            </a:extLst>
          </p:cNvPr>
          <p:cNvSpPr txBox="1"/>
          <p:nvPr/>
        </p:nvSpPr>
        <p:spPr>
          <a:xfrm>
            <a:off x="8568768" y="1829931"/>
            <a:ext cx="32311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ea typeface="+mn-ea"/>
              </a:rPr>
              <a:t>최적화 진행 전 코드를 수행하였을 때 보다 약 </a:t>
            </a:r>
            <a:r>
              <a:rPr lang="en-US" altLang="ko-KR" sz="2000" dirty="0">
                <a:latin typeface="+mn-ea"/>
                <a:ea typeface="+mn-ea"/>
              </a:rPr>
              <a:t>8.5% </a:t>
            </a:r>
            <a:r>
              <a:rPr lang="ko-KR" altLang="en-US" sz="2000" dirty="0">
                <a:latin typeface="+mn-ea"/>
                <a:ea typeface="+mn-ea"/>
              </a:rPr>
              <a:t>증가하였다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</a:p>
          <a:p>
            <a:endParaRPr lang="en-US" altLang="ko-KR" sz="2000" dirty="0">
              <a:latin typeface="+mn-ea"/>
              <a:ea typeface="+mn-ea"/>
            </a:endParaRPr>
          </a:p>
          <a:p>
            <a:r>
              <a:rPr lang="en-US" altLang="ko-KR" sz="2000" dirty="0" err="1">
                <a:latin typeface="+mn-ea"/>
                <a:ea typeface="+mn-ea"/>
              </a:rPr>
              <a:t>gcc</a:t>
            </a:r>
            <a:r>
              <a:rPr lang="ko-KR" altLang="en-US" sz="2000" dirty="0">
                <a:latin typeface="+mn-ea"/>
                <a:ea typeface="+mn-ea"/>
              </a:rPr>
              <a:t>로 컴파일하여 </a:t>
            </a:r>
            <a:r>
              <a:rPr lang="en-US" altLang="ko-KR" sz="2000" dirty="0">
                <a:latin typeface="+mn-ea"/>
                <a:ea typeface="+mn-ea"/>
              </a:rPr>
              <a:t>native</a:t>
            </a:r>
            <a:r>
              <a:rPr lang="ko-KR" altLang="en-US" sz="2000" dirty="0">
                <a:latin typeface="+mn-ea"/>
                <a:ea typeface="+mn-ea"/>
              </a:rPr>
              <a:t>하게 실행해본 결과 실행 시간은 감소했었다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r>
              <a:rPr lang="ko-KR" altLang="en-US" sz="2000" dirty="0">
                <a:latin typeface="+mn-ea"/>
                <a:ea typeface="+mn-ea"/>
              </a:rPr>
              <a:t>그러나 보드에서는 반대의 결과를 확인하였다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</a:p>
          <a:p>
            <a:r>
              <a:rPr lang="ko-KR" altLang="en-US" sz="2000" dirty="0">
                <a:latin typeface="+mn-ea"/>
                <a:ea typeface="+mn-ea"/>
              </a:rPr>
              <a:t>이는 보드와 </a:t>
            </a:r>
            <a:r>
              <a:rPr lang="en-US" altLang="ko-KR" sz="2000" dirty="0">
                <a:latin typeface="+mn-ea"/>
                <a:ea typeface="+mn-ea"/>
              </a:rPr>
              <a:t>pc</a:t>
            </a:r>
            <a:r>
              <a:rPr lang="ko-KR" altLang="en-US" sz="2000" dirty="0">
                <a:latin typeface="+mn-ea"/>
                <a:ea typeface="+mn-ea"/>
              </a:rPr>
              <a:t>간 </a:t>
            </a:r>
            <a:r>
              <a:rPr lang="en-US" altLang="ko-KR" sz="2000" dirty="0" err="1">
                <a:latin typeface="+mn-ea"/>
                <a:ea typeface="+mn-ea"/>
              </a:rPr>
              <a:t>cpu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구조의 차이 때문에 </a:t>
            </a:r>
            <a:r>
              <a:rPr lang="en-US" altLang="ko-KR" sz="2000" dirty="0">
                <a:latin typeface="+mn-ea"/>
                <a:ea typeface="+mn-ea"/>
              </a:rPr>
              <a:t>unsigned</a:t>
            </a:r>
            <a:r>
              <a:rPr lang="ko-KR" altLang="en-US" sz="2000" dirty="0">
                <a:latin typeface="+mn-ea"/>
                <a:ea typeface="+mn-ea"/>
              </a:rPr>
              <a:t>를 처리하는 방식이 달라 발생하였을 것이라 예상한다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34543CF-6740-1FB2-5F1B-8B53A02BE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21236"/>
              </p:ext>
            </p:extLst>
          </p:nvPr>
        </p:nvGraphicFramePr>
        <p:xfrm>
          <a:off x="1103257" y="4770852"/>
          <a:ext cx="6418290" cy="177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568">
                  <a:extLst>
                    <a:ext uri="{9D8B030D-6E8A-4147-A177-3AD203B41FA5}">
                      <a16:colId xmlns:a16="http://schemas.microsoft.com/office/drawing/2014/main" val="3524469678"/>
                    </a:ext>
                  </a:extLst>
                </a:gridCol>
                <a:gridCol w="2641307">
                  <a:extLst>
                    <a:ext uri="{9D8B030D-6E8A-4147-A177-3AD203B41FA5}">
                      <a16:colId xmlns:a16="http://schemas.microsoft.com/office/drawing/2014/main" val="637189055"/>
                    </a:ext>
                  </a:extLst>
                </a:gridCol>
                <a:gridCol w="2899415">
                  <a:extLst>
                    <a:ext uri="{9D8B030D-6E8A-4147-A177-3AD203B41FA5}">
                      <a16:colId xmlns:a16="http://schemas.microsoft.com/office/drawing/2014/main" val="4100009921"/>
                    </a:ext>
                  </a:extLst>
                </a:gridCol>
              </a:tblGrid>
              <a:tr h="43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86.062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34347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86.076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80971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</a:t>
                      </a:r>
                    </a:p>
                  </a:txBody>
                  <a:tcPr marL="77432" marR="77432" marT="38716" marB="38716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86.048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46569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86.062</a:t>
                      </a:r>
                      <a:endParaRPr lang="ko-KR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8.5298% </a:t>
                      </a:r>
                      <a:r>
                        <a:rPr lang="ko-KR" altLang="en-US" sz="2400" b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증가</a:t>
                      </a:r>
                      <a:endParaRPr lang="ko-KR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7432" marR="77432" marT="38716" marB="3871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432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4EBA66-9085-416A-995A-24877C3ECC46}"/>
              </a:ext>
            </a:extLst>
          </p:cNvPr>
          <p:cNvSpPr txBox="1"/>
          <p:nvPr/>
        </p:nvSpPr>
        <p:spPr>
          <a:xfrm>
            <a:off x="405351" y="1156722"/>
            <a:ext cx="4360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Register + Unsigned int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0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"/>
    </mc:Choice>
    <mc:Fallback xmlns="">
      <p:transition spd="slow" advTm="1147"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1430</ep:Words>
  <ep:PresentationFormat>와이드스크린</ep:PresentationFormat>
  <ep:Paragraphs>206</ep:Paragraphs>
  <ep:Slides>54</ep:Slides>
  <ep:Notes>54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ep:HeadingPairs>
  <ep:TitlesOfParts>
    <vt:vector size="56" baseType="lpstr">
      <vt:lpstr>1_Office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2020-10-15T01:26:07.000</dcterms:created>
  <dc:creator>조현석</dc:creator>
  <cp:lastModifiedBy>yoon</cp:lastModifiedBy>
  <dcterms:modified xsi:type="dcterms:W3CDTF">2022-09-01T11:49:43.591</dcterms:modified>
  <cp:revision>142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